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5"/>
  </p:notesMasterIdLst>
  <p:sldIdLst>
    <p:sldId id="261" r:id="rId2"/>
    <p:sldId id="262" r:id="rId3"/>
    <p:sldId id="265" r:id="rId4"/>
    <p:sldId id="266" r:id="rId5"/>
    <p:sldId id="257" r:id="rId6"/>
    <p:sldId id="267" r:id="rId7"/>
    <p:sldId id="268" r:id="rId8"/>
    <p:sldId id="269" r:id="rId9"/>
    <p:sldId id="270" r:id="rId10"/>
    <p:sldId id="272" r:id="rId11"/>
    <p:sldId id="273" r:id="rId12"/>
    <p:sldId id="274" r:id="rId13"/>
    <p:sldId id="275" r:id="rId14"/>
    <p:sldId id="276" r:id="rId15"/>
    <p:sldId id="271" r:id="rId16"/>
    <p:sldId id="277" r:id="rId17"/>
    <p:sldId id="278" r:id="rId18"/>
    <p:sldId id="279" r:id="rId19"/>
    <p:sldId id="280" r:id="rId20"/>
    <p:sldId id="281" r:id="rId21"/>
    <p:sldId id="287" r:id="rId22"/>
    <p:sldId id="286" r:id="rId23"/>
    <p:sldId id="284" r:id="rId24"/>
  </p:sldIdLst>
  <p:sldSz cx="12192000" cy="6858000"/>
  <p:notesSz cx="6858000" cy="9144000"/>
  <p:embeddedFontLst>
    <p:embeddedFont>
      <p:font typeface="Calibri" panose="020F0502020204030204" pitchFamily="34" charset="0"/>
      <p:regular r:id="rId26"/>
      <p:bold r:id="rId27"/>
      <p:italic r:id="rId28"/>
      <p:boldItalic r:id="rId29"/>
    </p:embeddedFont>
    <p:embeddedFont>
      <p:font typeface="Gill Sans MT" panose="020B0502020104020203" pitchFamily="34" charset="0"/>
      <p:regular r:id="rId30"/>
      <p:bold r:id="rId31"/>
      <p:italic r:id="rId32"/>
      <p:boldItalic r:id="rId33"/>
    </p:embeddedFont>
    <p:embeddedFont>
      <p:font typeface="Impact" panose="020B0806030902050204" pitchFamily="34" charset="0"/>
      <p:regular r:id="rId34"/>
    </p:embeddedFont>
    <p:embeddedFont>
      <p:font typeface="Lutschine Branding" panose="00000506000000000000" pitchFamily="50" charset="0"/>
      <p:regular r:id="rId35"/>
    </p:embeddedFont>
    <p:embeddedFont>
      <p:font typeface="Lutschine Branding Con" panose="00000506000000000000" pitchFamily="50" charset="0"/>
      <p:regular r:id="rId36"/>
    </p:embeddedFont>
    <p:embeddedFont>
      <p:font typeface="Lutschine Branding Con x1" panose="00000806000000000000" pitchFamily="50" charset="0"/>
      <p:bold r:id="rId37"/>
    </p:embeddedFont>
    <p:embeddedFont>
      <p:font typeface="Lutschine Branding ExBold Nar" panose="00000908000000000000" pitchFamily="50" charset="0"/>
      <p:bold r:id="rId38"/>
    </p:embeddedFont>
    <p:embeddedFont>
      <p:font typeface="Lutschine Branding x1" panose="00000806000000000000" pitchFamily="50" charset="0"/>
      <p:bold r:id="rId39"/>
    </p:embeddedFont>
    <p:embeddedFont>
      <p:font typeface="Montserrat Medium" panose="00000600000000000000" pitchFamily="2" charset="0"/>
      <p:regular r:id="rId40"/>
      <p:italic r:id="rId41"/>
    </p:embeddedFont>
    <p:embeddedFont>
      <p:font typeface="Montserrat SemiBold" panose="00000700000000000000" pitchFamily="2" charset="0"/>
      <p:bold r:id="rId42"/>
      <p:boldItalic r:id="rId43"/>
    </p:embeddedFont>
    <p:embeddedFont>
      <p:font typeface="Open Sans Semibold" panose="020B0706030804020204" pitchFamily="34" charset="0"/>
      <p:bold r:id="rId44"/>
      <p:boldItalic r:id="rId4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3511"/>
    <a:srgbClr val="4B4B4B"/>
    <a:srgbClr val="EFA94A"/>
    <a:srgbClr val="FCBF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2440" autoAdjust="0"/>
  </p:normalViewPr>
  <p:slideViewPr>
    <p:cSldViewPr snapToGrid="0" showGuides="1">
      <p:cViewPr varScale="1">
        <p:scale>
          <a:sx n="108" d="100"/>
          <a:sy n="108" d="100"/>
        </p:scale>
        <p:origin x="2346"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6" d="100"/>
          <a:sy n="86" d="100"/>
        </p:scale>
        <p:origin x="41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font" Target="fonts/font2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8DA425-1B31-42DE-A529-9179AA0ADEF9}" type="datetimeFigureOut">
              <a:rPr lang="es-AR" smtClean="0"/>
              <a:t>29/5/2022</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7F2EFF-EADC-4EE1-B296-37905943E281}" type="slidenum">
              <a:rPr lang="es-AR" smtClean="0"/>
              <a:t>‹Nº›</a:t>
            </a:fld>
            <a:endParaRPr lang="es-AR"/>
          </a:p>
        </p:txBody>
      </p:sp>
    </p:spTree>
    <p:extLst>
      <p:ext uri="{BB962C8B-B14F-4D97-AF65-F5344CB8AC3E}">
        <p14:creationId xmlns:p14="http://schemas.microsoft.com/office/powerpoint/2010/main" val="4198723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Chaco: un lugar que fue territorio nacional por Sarmiento y provincia por Perón, imagínense lo contento que está un sanjuanino y peronista.</a:t>
            </a:r>
          </a:p>
        </p:txBody>
      </p:sp>
      <p:sp>
        <p:nvSpPr>
          <p:cNvPr id="4" name="Marcador de número de diapositiva 3"/>
          <p:cNvSpPr>
            <a:spLocks noGrp="1"/>
          </p:cNvSpPr>
          <p:nvPr>
            <p:ph type="sldNum" sz="quarter" idx="5"/>
          </p:nvPr>
        </p:nvSpPr>
        <p:spPr/>
        <p:txBody>
          <a:bodyPr/>
          <a:lstStyle/>
          <a:p>
            <a:fld id="{327F2EFF-EADC-4EE1-B296-37905943E281}" type="slidenum">
              <a:rPr lang="es-AR" smtClean="0"/>
              <a:t>1</a:t>
            </a:fld>
            <a:endParaRPr lang="es-AR"/>
          </a:p>
        </p:txBody>
      </p:sp>
    </p:spTree>
    <p:extLst>
      <p:ext uri="{BB962C8B-B14F-4D97-AF65-F5344CB8AC3E}">
        <p14:creationId xmlns:p14="http://schemas.microsoft.com/office/powerpoint/2010/main" val="2944450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err="1"/>
              <a:t>Vg</a:t>
            </a:r>
            <a:r>
              <a:rPr lang="es-AR" dirty="0"/>
              <a:t>. cuando nace una persona el hospital le informa al Registro Nacional de las Personas para que genere un nuevo DNI, luego el RENAPER le informa a la Obra Social de los padres para sumar al nuevo hijo/a </a:t>
            </a:r>
            <a:r>
              <a:rPr lang="es-AR" dirty="0" err="1"/>
              <a:t>a</a:t>
            </a:r>
            <a:r>
              <a:rPr lang="es-AR" dirty="0"/>
              <a:t> la cobertura, el Ministerio de Educación anticipa una vacante escolar con años de antelación, etc. Esto le ahorra tiempo valioso al ciudadano, evitando trámites que se resuelven proactivamente por parte del EDI. </a:t>
            </a:r>
          </a:p>
          <a:p>
            <a:endParaRPr lang="es-AR" dirty="0"/>
          </a:p>
        </p:txBody>
      </p:sp>
      <p:sp>
        <p:nvSpPr>
          <p:cNvPr id="4" name="Marcador de número de diapositiva 3"/>
          <p:cNvSpPr>
            <a:spLocks noGrp="1"/>
          </p:cNvSpPr>
          <p:nvPr>
            <p:ph type="sldNum" sz="quarter" idx="5"/>
          </p:nvPr>
        </p:nvSpPr>
        <p:spPr/>
        <p:txBody>
          <a:bodyPr/>
          <a:lstStyle/>
          <a:p>
            <a:fld id="{327F2EFF-EADC-4EE1-B296-37905943E281}" type="slidenum">
              <a:rPr lang="es-AR" smtClean="0"/>
              <a:t>13</a:t>
            </a:fld>
            <a:endParaRPr lang="es-AR"/>
          </a:p>
        </p:txBody>
      </p:sp>
    </p:spTree>
    <p:extLst>
      <p:ext uri="{BB962C8B-B14F-4D97-AF65-F5344CB8AC3E}">
        <p14:creationId xmlns:p14="http://schemas.microsoft.com/office/powerpoint/2010/main" val="3877791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Reducción de las cargas administrativas, la eficiencia, el menor riesgo, la transparencia, la simplificación, la mejora de los métodos de trabajo y el nivel de satisfacción del usuario.</a:t>
            </a:r>
          </a:p>
        </p:txBody>
      </p:sp>
      <p:sp>
        <p:nvSpPr>
          <p:cNvPr id="4" name="Marcador de número de diapositiva 3"/>
          <p:cNvSpPr>
            <a:spLocks noGrp="1"/>
          </p:cNvSpPr>
          <p:nvPr>
            <p:ph type="sldNum" sz="quarter" idx="5"/>
          </p:nvPr>
        </p:nvSpPr>
        <p:spPr/>
        <p:txBody>
          <a:bodyPr/>
          <a:lstStyle/>
          <a:p>
            <a:fld id="{327F2EFF-EADC-4EE1-B296-37905943E281}" type="slidenum">
              <a:rPr lang="es-AR" smtClean="0"/>
              <a:t>14</a:t>
            </a:fld>
            <a:endParaRPr lang="es-AR"/>
          </a:p>
        </p:txBody>
      </p:sp>
    </p:spTree>
    <p:extLst>
      <p:ext uri="{BB962C8B-B14F-4D97-AF65-F5344CB8AC3E}">
        <p14:creationId xmlns:p14="http://schemas.microsoft.com/office/powerpoint/2010/main" val="772212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Nota 1: El EDI provee/facilita el Adaptador </a:t>
            </a:r>
          </a:p>
          <a:p>
            <a:r>
              <a:rPr lang="es-AR" dirty="0"/>
              <a:t>Nota 2: El EDI busca Fuentes Auténticas Alternativas </a:t>
            </a:r>
          </a:p>
          <a:p>
            <a:r>
              <a:rPr lang="es-AR" dirty="0"/>
              <a:t>Nota 3: El EDI adopta reglamentos y normativa cuando no exista una específica, las que pueden ser: </a:t>
            </a:r>
          </a:p>
          <a:p>
            <a:r>
              <a:rPr lang="es-AR" dirty="0"/>
              <a:t>Supletoria: cuando el principal no puede aplicarse </a:t>
            </a:r>
          </a:p>
          <a:p>
            <a:r>
              <a:rPr lang="es-AR" dirty="0"/>
              <a:t>Complementaria: cuando el alcance del principal es incompleto o tiene faltantes </a:t>
            </a:r>
          </a:p>
          <a:p>
            <a:r>
              <a:rPr lang="es-AR" dirty="0"/>
              <a:t>Secundaria: cumple una función de apoyo del principal, aborda detalles no contemplados </a:t>
            </a:r>
          </a:p>
        </p:txBody>
      </p:sp>
      <p:sp>
        <p:nvSpPr>
          <p:cNvPr id="4" name="Marcador de número de diapositiva 3"/>
          <p:cNvSpPr>
            <a:spLocks noGrp="1"/>
          </p:cNvSpPr>
          <p:nvPr>
            <p:ph type="sldNum" sz="quarter" idx="5"/>
          </p:nvPr>
        </p:nvSpPr>
        <p:spPr/>
        <p:txBody>
          <a:bodyPr/>
          <a:lstStyle/>
          <a:p>
            <a:fld id="{327F2EFF-EADC-4EE1-B296-37905943E281}" type="slidenum">
              <a:rPr lang="es-AR" smtClean="0"/>
              <a:t>15</a:t>
            </a:fld>
            <a:endParaRPr lang="es-AR"/>
          </a:p>
        </p:txBody>
      </p:sp>
    </p:spTree>
    <p:extLst>
      <p:ext uri="{BB962C8B-B14F-4D97-AF65-F5344CB8AC3E}">
        <p14:creationId xmlns:p14="http://schemas.microsoft.com/office/powerpoint/2010/main" val="33893978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327F2EFF-EADC-4EE1-B296-37905943E281}" type="slidenum">
              <a:rPr lang="es-AR" smtClean="0"/>
              <a:t>21</a:t>
            </a:fld>
            <a:endParaRPr lang="es-AR"/>
          </a:p>
        </p:txBody>
      </p:sp>
    </p:spTree>
    <p:extLst>
      <p:ext uri="{BB962C8B-B14F-4D97-AF65-F5344CB8AC3E}">
        <p14:creationId xmlns:p14="http://schemas.microsoft.com/office/powerpoint/2010/main" val="31044609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REUNIONES </a:t>
            </a:r>
          </a:p>
          <a:p>
            <a:r>
              <a:rPr lang="es-AR" dirty="0"/>
              <a:t>● AGESIC - Agencia de Gobierno Electrónico y Sociedad de la Información y del Conocimiento (URUGUAY) </a:t>
            </a:r>
          </a:p>
          <a:p>
            <a:r>
              <a:rPr lang="es-AR" dirty="0"/>
              <a:t>● Gobierno de la Provincia de Buenos Aires</a:t>
            </a:r>
          </a:p>
          <a:p>
            <a:r>
              <a:rPr lang="es-AR" dirty="0"/>
              <a:t>● Gobierno de la Provincia de San Juan.</a:t>
            </a:r>
          </a:p>
          <a:p>
            <a:r>
              <a:rPr lang="es-AR" dirty="0"/>
              <a:t>● Chaco y Neuquén </a:t>
            </a:r>
          </a:p>
          <a:p>
            <a:endParaRPr lang="es-AR" dirty="0"/>
          </a:p>
          <a:p>
            <a:r>
              <a:rPr lang="es-AR" dirty="0"/>
              <a:t>Identidad Digital: lograr un sistema de identidad digital único, universal y gratuito para las administraciones públicas y accesible a los privados.  (RENAPER) y AUTENTICAR</a:t>
            </a:r>
          </a:p>
          <a:p>
            <a:endParaRPr lang="es-AR" dirty="0"/>
          </a:p>
        </p:txBody>
      </p:sp>
      <p:sp>
        <p:nvSpPr>
          <p:cNvPr id="4" name="Marcador de número de diapositiva 3"/>
          <p:cNvSpPr>
            <a:spLocks noGrp="1"/>
          </p:cNvSpPr>
          <p:nvPr>
            <p:ph type="sldNum" sz="quarter" idx="5"/>
          </p:nvPr>
        </p:nvSpPr>
        <p:spPr/>
        <p:txBody>
          <a:bodyPr/>
          <a:lstStyle/>
          <a:p>
            <a:fld id="{327F2EFF-EADC-4EE1-B296-37905943E281}" type="slidenum">
              <a:rPr lang="es-AR" smtClean="0"/>
              <a:t>22</a:t>
            </a:fld>
            <a:endParaRPr lang="es-AR"/>
          </a:p>
        </p:txBody>
      </p:sp>
    </p:spTree>
    <p:extLst>
      <p:ext uri="{BB962C8B-B14F-4D97-AF65-F5344CB8AC3E}">
        <p14:creationId xmlns:p14="http://schemas.microsoft.com/office/powerpoint/2010/main" val="2821213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327F2EFF-EADC-4EE1-B296-37905943E281}" type="slidenum">
              <a:rPr lang="es-AR" smtClean="0"/>
              <a:t>23</a:t>
            </a:fld>
            <a:endParaRPr lang="es-AR"/>
          </a:p>
        </p:txBody>
      </p:sp>
    </p:spTree>
    <p:extLst>
      <p:ext uri="{BB962C8B-B14F-4D97-AF65-F5344CB8AC3E}">
        <p14:creationId xmlns:p14="http://schemas.microsoft.com/office/powerpoint/2010/main" val="2540952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a:spcBef>
                <a:spcPts val="1200"/>
              </a:spcBef>
              <a:spcAft>
                <a:spcPts val="1200"/>
              </a:spcAft>
            </a:pPr>
            <a:r>
              <a:rPr lang="es-AR" sz="1200" b="1" u="none" strike="noStrike" dirty="0">
                <a:solidFill>
                  <a:srgbClr val="000000"/>
                </a:solidFill>
                <a:effectLst/>
                <a:latin typeface="Open Sans Semibold" panose="020B0706030804020204" pitchFamily="34" charset="0"/>
                <a:ea typeface="Open Sans Semibold" panose="020B0706030804020204" pitchFamily="34" charset="0"/>
                <a:cs typeface="Open Sans Semibold" panose="020B0706030804020204" pitchFamily="34" charset="0"/>
              </a:rPr>
              <a:t>2°.- El Cuerpo tendrá por objetivo brindar asesoramiento a la SUBSECRETARÍA DE INNOVACIÓN ADMINISTRATIVA, en:</a:t>
            </a:r>
            <a:endParaRPr lang="es-AR" sz="1200" b="0" dirty="0">
              <a:effectLst/>
              <a:latin typeface="Open Sans Semibold" panose="020B0706030804020204" pitchFamily="34" charset="0"/>
              <a:ea typeface="Open Sans Semibold" panose="020B0706030804020204" pitchFamily="34" charset="0"/>
              <a:cs typeface="Open Sans Semibold" panose="020B0706030804020204" pitchFamily="34" charset="0"/>
            </a:endParaRPr>
          </a:p>
          <a:p>
            <a:pPr rtl="0">
              <a:spcBef>
                <a:spcPts val="1200"/>
              </a:spcBef>
              <a:spcAft>
                <a:spcPts val="1200"/>
              </a:spcAft>
            </a:pPr>
            <a:r>
              <a:rPr lang="es-AR" sz="1200" b="1" u="none" strike="noStrike" dirty="0">
                <a:solidFill>
                  <a:srgbClr val="000000"/>
                </a:solidFill>
                <a:effectLst/>
                <a:latin typeface="Open Sans Semibold" panose="020B0706030804020204" pitchFamily="34" charset="0"/>
                <a:ea typeface="Open Sans Semibold" panose="020B0706030804020204" pitchFamily="34" charset="0"/>
                <a:cs typeface="Open Sans Semibold" panose="020B0706030804020204" pitchFamily="34" charset="0"/>
              </a:rPr>
              <a:t>a. La promoción de la utilización de pautas, criterios y estándares internacionales de interoperabilidad.</a:t>
            </a:r>
            <a:endParaRPr lang="es-AR" sz="1200" b="0" dirty="0">
              <a:effectLst/>
              <a:latin typeface="Open Sans Semibold" panose="020B0706030804020204" pitchFamily="34" charset="0"/>
              <a:ea typeface="Open Sans Semibold" panose="020B0706030804020204" pitchFamily="34" charset="0"/>
              <a:cs typeface="Open Sans Semibold" panose="020B0706030804020204" pitchFamily="34" charset="0"/>
            </a:endParaRPr>
          </a:p>
          <a:p>
            <a:pPr rtl="0">
              <a:spcBef>
                <a:spcPts val="1200"/>
              </a:spcBef>
              <a:spcAft>
                <a:spcPts val="1200"/>
              </a:spcAft>
            </a:pPr>
            <a:r>
              <a:rPr lang="es-AR" sz="1200" b="1" u="none" strike="noStrike" dirty="0">
                <a:solidFill>
                  <a:srgbClr val="000000"/>
                </a:solidFill>
                <a:effectLst/>
                <a:latin typeface="Open Sans Semibold" panose="020B0706030804020204" pitchFamily="34" charset="0"/>
                <a:ea typeface="Open Sans Semibold" panose="020B0706030804020204" pitchFamily="34" charset="0"/>
                <a:cs typeface="Open Sans Semibold" panose="020B0706030804020204" pitchFamily="34" charset="0"/>
              </a:rPr>
              <a:t>b. La elaboración de recomendaciones, guías, protocolos y estándares internacionales de interoperabilidad entre las distintas fuentes y flujos de información.</a:t>
            </a:r>
            <a:endParaRPr lang="es-AR" sz="1200" b="0" dirty="0">
              <a:effectLst/>
              <a:latin typeface="Open Sans Semibold" panose="020B0706030804020204" pitchFamily="34" charset="0"/>
              <a:ea typeface="Open Sans Semibold" panose="020B0706030804020204" pitchFamily="34" charset="0"/>
              <a:cs typeface="Open Sans Semibold" panose="020B0706030804020204" pitchFamily="34" charset="0"/>
            </a:endParaRPr>
          </a:p>
          <a:p>
            <a:pPr rtl="0">
              <a:spcBef>
                <a:spcPts val="1200"/>
              </a:spcBef>
              <a:spcAft>
                <a:spcPts val="1200"/>
              </a:spcAft>
            </a:pPr>
            <a:r>
              <a:rPr lang="es-AR" sz="1200" b="1" u="none" strike="noStrike" dirty="0">
                <a:solidFill>
                  <a:srgbClr val="000000"/>
                </a:solidFill>
                <a:effectLst/>
                <a:latin typeface="Open Sans Semibold" panose="020B0706030804020204" pitchFamily="34" charset="0"/>
                <a:ea typeface="Open Sans Semibold" panose="020B0706030804020204" pitchFamily="34" charset="0"/>
                <a:cs typeface="Open Sans Semibold" panose="020B0706030804020204" pitchFamily="34" charset="0"/>
              </a:rPr>
              <a:t>c. El diseño, los recursos y la homologación certificada y estandarizada del modelo de integrabilidad.</a:t>
            </a:r>
            <a:endParaRPr lang="es-AR" sz="1200" b="0" dirty="0">
              <a:effectLst/>
              <a:latin typeface="Open Sans Semibold" panose="020B0706030804020204" pitchFamily="34" charset="0"/>
              <a:ea typeface="Open Sans Semibold" panose="020B0706030804020204" pitchFamily="34" charset="0"/>
              <a:cs typeface="Open Sans Semibold" panose="020B0706030804020204" pitchFamily="34" charset="0"/>
            </a:endParaRPr>
          </a:p>
          <a:p>
            <a:pPr rtl="0">
              <a:spcBef>
                <a:spcPts val="1200"/>
              </a:spcBef>
              <a:spcAft>
                <a:spcPts val="1200"/>
              </a:spcAft>
            </a:pPr>
            <a:r>
              <a:rPr lang="es-AR" sz="1200" b="1" u="none" strike="noStrike" dirty="0">
                <a:solidFill>
                  <a:srgbClr val="000000"/>
                </a:solidFill>
                <a:effectLst/>
                <a:latin typeface="Open Sans Semibold" panose="020B0706030804020204" pitchFamily="34" charset="0"/>
                <a:ea typeface="Open Sans Semibold" panose="020B0706030804020204" pitchFamily="34" charset="0"/>
                <a:cs typeface="Open Sans Semibold" panose="020B0706030804020204" pitchFamily="34" charset="0"/>
              </a:rPr>
              <a:t>d. El diseño e implementación de una arquitectura que garantice el intercambio seguro de datos, estableciendo las fuentes auténticas necesarias para la gestión de procesos proactivos y la liberación de servicios digitales.</a:t>
            </a:r>
            <a:endParaRPr lang="es-AR" sz="1200" b="0" dirty="0">
              <a:effectLst/>
              <a:latin typeface="Open Sans Semibold" panose="020B0706030804020204" pitchFamily="34" charset="0"/>
              <a:ea typeface="Open Sans Semibold" panose="020B0706030804020204" pitchFamily="34" charset="0"/>
              <a:cs typeface="Open Sans Semibold" panose="020B0706030804020204" pitchFamily="34" charset="0"/>
            </a:endParaRPr>
          </a:p>
          <a:p>
            <a:pPr rtl="0">
              <a:spcBef>
                <a:spcPts val="1200"/>
              </a:spcBef>
              <a:spcAft>
                <a:spcPts val="1200"/>
              </a:spcAft>
            </a:pPr>
            <a:r>
              <a:rPr lang="es-AR" sz="1200" b="1" u="none" strike="noStrike" dirty="0" err="1">
                <a:solidFill>
                  <a:srgbClr val="000000"/>
                </a:solidFill>
                <a:effectLst/>
                <a:latin typeface="Open Sans Semibold" panose="020B0706030804020204" pitchFamily="34" charset="0"/>
                <a:ea typeface="Open Sans Semibold" panose="020B0706030804020204" pitchFamily="34" charset="0"/>
                <a:cs typeface="Open Sans Semibold" panose="020B0706030804020204" pitchFamily="34" charset="0"/>
              </a:rPr>
              <a:t>e.</a:t>
            </a:r>
            <a:r>
              <a:rPr lang="es-AR" sz="1200" b="1" u="none" strike="noStrike" dirty="0">
                <a:solidFill>
                  <a:srgbClr val="000000"/>
                </a:solidFill>
                <a:effectLst/>
                <a:latin typeface="Open Sans Semibold" panose="020B0706030804020204" pitchFamily="34" charset="0"/>
                <a:ea typeface="Open Sans Semibold" panose="020B0706030804020204" pitchFamily="34" charset="0"/>
                <a:cs typeface="Open Sans Semibold" panose="020B0706030804020204" pitchFamily="34" charset="0"/>
              </a:rPr>
              <a:t> La estandarización del lenguaje de Intercambio de información.</a:t>
            </a:r>
            <a:endParaRPr lang="es-AR" sz="1200" b="0" dirty="0">
              <a:effectLst/>
              <a:latin typeface="Open Sans Semibold" panose="020B0706030804020204" pitchFamily="34" charset="0"/>
              <a:ea typeface="Open Sans Semibold" panose="020B0706030804020204" pitchFamily="34" charset="0"/>
              <a:cs typeface="Open Sans Semibold" panose="020B0706030804020204" pitchFamily="34" charset="0"/>
            </a:endParaRPr>
          </a:p>
          <a:p>
            <a:pPr rtl="0">
              <a:spcBef>
                <a:spcPts val="1200"/>
              </a:spcBef>
              <a:spcAft>
                <a:spcPts val="1200"/>
              </a:spcAft>
            </a:pPr>
            <a:r>
              <a:rPr lang="es-AR" sz="1200" b="1" u="none" strike="noStrike" dirty="0">
                <a:solidFill>
                  <a:srgbClr val="000000"/>
                </a:solidFill>
                <a:effectLst/>
                <a:latin typeface="Open Sans Semibold" panose="020B0706030804020204" pitchFamily="34" charset="0"/>
                <a:ea typeface="Open Sans Semibold" panose="020B0706030804020204" pitchFamily="34" charset="0"/>
                <a:cs typeface="Open Sans Semibold" panose="020B0706030804020204" pitchFamily="34" charset="0"/>
              </a:rPr>
              <a:t>f. El diseño de los lineamientos para la implementación y administración de la infraestructura tecnológica de las Instituciones del Sector Público.</a:t>
            </a:r>
            <a:endParaRPr lang="es-AR" sz="1200" b="0" dirty="0">
              <a:effectLst/>
              <a:latin typeface="Open Sans Semibold" panose="020B0706030804020204" pitchFamily="34" charset="0"/>
              <a:ea typeface="Open Sans Semibold" panose="020B0706030804020204" pitchFamily="34" charset="0"/>
              <a:cs typeface="Open Sans Semibold" panose="020B0706030804020204" pitchFamily="34" charset="0"/>
            </a:endParaRPr>
          </a:p>
          <a:p>
            <a:pPr rtl="0">
              <a:spcBef>
                <a:spcPts val="1200"/>
              </a:spcBef>
              <a:spcAft>
                <a:spcPts val="1200"/>
              </a:spcAft>
            </a:pPr>
            <a:r>
              <a:rPr lang="es-AR" sz="1200" b="1" u="none" strike="noStrike" dirty="0">
                <a:solidFill>
                  <a:srgbClr val="000000"/>
                </a:solidFill>
                <a:effectLst/>
                <a:latin typeface="Open Sans Semibold" panose="020B0706030804020204" pitchFamily="34" charset="0"/>
                <a:ea typeface="Open Sans Semibold" panose="020B0706030804020204" pitchFamily="34" charset="0"/>
                <a:cs typeface="Open Sans Semibold" panose="020B0706030804020204" pitchFamily="34" charset="0"/>
              </a:rPr>
              <a:t>g. El asesoramiento a los Organismos de la Administración Pública Nacional, Provincial y Municipal para lograr la Interoperabilidad del Gobierno Electrónico.</a:t>
            </a:r>
            <a:endParaRPr lang="es-AR" sz="1200" b="0" dirty="0">
              <a:effectLst/>
              <a:latin typeface="Open Sans Semibold" panose="020B0706030804020204" pitchFamily="34" charset="0"/>
              <a:ea typeface="Open Sans Semibold" panose="020B0706030804020204" pitchFamily="34" charset="0"/>
              <a:cs typeface="Open Sans Semibold" panose="020B0706030804020204" pitchFamily="34" charset="0"/>
            </a:endParaRPr>
          </a:p>
          <a:p>
            <a:pPr rtl="0">
              <a:spcBef>
                <a:spcPts val="1200"/>
              </a:spcBef>
              <a:spcAft>
                <a:spcPts val="1200"/>
              </a:spcAft>
            </a:pPr>
            <a:r>
              <a:rPr lang="es-AR" sz="1200" b="1" u="none" strike="noStrike" dirty="0">
                <a:solidFill>
                  <a:srgbClr val="000000"/>
                </a:solidFill>
                <a:effectLst/>
                <a:latin typeface="Open Sans Semibold" panose="020B0706030804020204" pitchFamily="34" charset="0"/>
                <a:ea typeface="Open Sans Semibold" panose="020B0706030804020204" pitchFamily="34" charset="0"/>
                <a:cs typeface="Open Sans Semibold" panose="020B0706030804020204" pitchFamily="34" charset="0"/>
              </a:rPr>
              <a:t>h. La articulación y el intercambio de experiencias basado en las prácticas de interoperabilidad realizadas por las diferentes áreas y grupos técnicos de la Administración Pública Nacional, Provincial y Municipal.</a:t>
            </a:r>
            <a:endParaRPr lang="es-AR" sz="1200" b="0" dirty="0">
              <a:effectLst/>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Marcador de número de diapositiva 3"/>
          <p:cNvSpPr>
            <a:spLocks noGrp="1"/>
          </p:cNvSpPr>
          <p:nvPr>
            <p:ph type="sldNum" sz="quarter" idx="5"/>
          </p:nvPr>
        </p:nvSpPr>
        <p:spPr/>
        <p:txBody>
          <a:bodyPr/>
          <a:lstStyle/>
          <a:p>
            <a:fld id="{327F2EFF-EADC-4EE1-B296-37905943E281}" type="slidenum">
              <a:rPr lang="es-AR" smtClean="0"/>
              <a:t>2</a:t>
            </a:fld>
            <a:endParaRPr lang="es-AR"/>
          </a:p>
        </p:txBody>
      </p:sp>
    </p:spTree>
    <p:extLst>
      <p:ext uri="{BB962C8B-B14F-4D97-AF65-F5344CB8AC3E}">
        <p14:creationId xmlns:p14="http://schemas.microsoft.com/office/powerpoint/2010/main" val="76211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Están representados:</a:t>
            </a:r>
          </a:p>
          <a:p>
            <a:r>
              <a:rPr lang="es-AR" dirty="0"/>
              <a:t>Academia</a:t>
            </a:r>
          </a:p>
          <a:p>
            <a:r>
              <a:rPr lang="es-AR" dirty="0"/>
              <a:t>Provincias</a:t>
            </a:r>
          </a:p>
          <a:p>
            <a:r>
              <a:rPr lang="es-AR" dirty="0"/>
              <a:t>Profesionales</a:t>
            </a:r>
          </a:p>
          <a:p>
            <a:r>
              <a:rPr lang="es-AR" dirty="0"/>
              <a:t>Independientes</a:t>
            </a:r>
          </a:p>
          <a:p>
            <a:r>
              <a:rPr lang="es-AR" dirty="0"/>
              <a:t>Municipios 1298</a:t>
            </a:r>
          </a:p>
          <a:p>
            <a:endParaRPr lang="es-AR" dirty="0"/>
          </a:p>
        </p:txBody>
      </p:sp>
      <p:sp>
        <p:nvSpPr>
          <p:cNvPr id="4" name="Marcador de número de diapositiva 3"/>
          <p:cNvSpPr>
            <a:spLocks noGrp="1"/>
          </p:cNvSpPr>
          <p:nvPr>
            <p:ph type="sldNum" sz="quarter" idx="5"/>
          </p:nvPr>
        </p:nvSpPr>
        <p:spPr/>
        <p:txBody>
          <a:bodyPr/>
          <a:lstStyle/>
          <a:p>
            <a:fld id="{327F2EFF-EADC-4EE1-B296-37905943E281}" type="slidenum">
              <a:rPr lang="es-AR" smtClean="0"/>
              <a:t>3</a:t>
            </a:fld>
            <a:endParaRPr lang="es-AR"/>
          </a:p>
        </p:txBody>
      </p:sp>
    </p:spTree>
    <p:extLst>
      <p:ext uri="{BB962C8B-B14F-4D97-AF65-F5344CB8AC3E}">
        <p14:creationId xmlns:p14="http://schemas.microsoft.com/office/powerpoint/2010/main" val="885033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INTEROPERABILIDAD </a:t>
            </a:r>
          </a:p>
          <a:p>
            <a:r>
              <a:rPr lang="es-AR" dirty="0"/>
              <a:t>Capacidad de las organizaciones de interactuar digitalmente con vistas a alcanzar objetivos comunes mutuamente beneficiosos previamente acordados.</a:t>
            </a:r>
          </a:p>
        </p:txBody>
      </p:sp>
      <p:sp>
        <p:nvSpPr>
          <p:cNvPr id="4" name="Marcador de número de diapositiva 3"/>
          <p:cNvSpPr>
            <a:spLocks noGrp="1"/>
          </p:cNvSpPr>
          <p:nvPr>
            <p:ph type="sldNum" sz="quarter" idx="5"/>
          </p:nvPr>
        </p:nvSpPr>
        <p:spPr/>
        <p:txBody>
          <a:bodyPr/>
          <a:lstStyle/>
          <a:p>
            <a:fld id="{327F2EFF-EADC-4EE1-B296-37905943E281}" type="slidenum">
              <a:rPr lang="es-AR" smtClean="0"/>
              <a:t>4</a:t>
            </a:fld>
            <a:endParaRPr lang="es-AR"/>
          </a:p>
        </p:txBody>
      </p:sp>
    </p:spTree>
    <p:extLst>
      <p:ext uri="{BB962C8B-B14F-4D97-AF65-F5344CB8AC3E}">
        <p14:creationId xmlns:p14="http://schemas.microsoft.com/office/powerpoint/2010/main" val="2086823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Buscamos solucionar los problemas de las personas no los del estado o alguna organización.</a:t>
            </a:r>
          </a:p>
        </p:txBody>
      </p:sp>
      <p:sp>
        <p:nvSpPr>
          <p:cNvPr id="4" name="Marcador de número de diapositiva 3"/>
          <p:cNvSpPr>
            <a:spLocks noGrp="1"/>
          </p:cNvSpPr>
          <p:nvPr>
            <p:ph type="sldNum" sz="quarter" idx="5"/>
          </p:nvPr>
        </p:nvSpPr>
        <p:spPr/>
        <p:txBody>
          <a:bodyPr/>
          <a:lstStyle/>
          <a:p>
            <a:fld id="{327F2EFF-EADC-4EE1-B296-37905943E281}" type="slidenum">
              <a:rPr lang="es-AR" smtClean="0"/>
              <a:t>6</a:t>
            </a:fld>
            <a:endParaRPr lang="es-AR"/>
          </a:p>
        </p:txBody>
      </p:sp>
    </p:spTree>
    <p:extLst>
      <p:ext uri="{BB962C8B-B14F-4D97-AF65-F5344CB8AC3E}">
        <p14:creationId xmlns:p14="http://schemas.microsoft.com/office/powerpoint/2010/main" val="213163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Once Only</a:t>
            </a:r>
          </a:p>
          <a:p>
            <a:r>
              <a:rPr lang="es-AR" dirty="0"/>
              <a:t>Reorganizar procesos de adquisición de datos para que sea el Ecosistema el que brinde la información y no el ciudadano.</a:t>
            </a:r>
          </a:p>
          <a:p>
            <a:r>
              <a:rPr lang="es-AR" dirty="0"/>
              <a:t>Dejar de utilizar al ciudadano como cadete de la administración.</a:t>
            </a:r>
          </a:p>
        </p:txBody>
      </p:sp>
      <p:sp>
        <p:nvSpPr>
          <p:cNvPr id="4" name="Marcador de número de diapositiva 3"/>
          <p:cNvSpPr>
            <a:spLocks noGrp="1"/>
          </p:cNvSpPr>
          <p:nvPr>
            <p:ph type="sldNum" sz="quarter" idx="5"/>
          </p:nvPr>
        </p:nvSpPr>
        <p:spPr/>
        <p:txBody>
          <a:bodyPr/>
          <a:lstStyle/>
          <a:p>
            <a:fld id="{327F2EFF-EADC-4EE1-B296-37905943E281}" type="slidenum">
              <a:rPr lang="es-AR" smtClean="0"/>
              <a:t>7</a:t>
            </a:fld>
            <a:endParaRPr lang="es-AR"/>
          </a:p>
        </p:txBody>
      </p:sp>
    </p:spTree>
    <p:extLst>
      <p:ext uri="{BB962C8B-B14F-4D97-AF65-F5344CB8AC3E}">
        <p14:creationId xmlns:p14="http://schemas.microsoft.com/office/powerpoint/2010/main" val="3325966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Todos la información y los servicios deben ser digitales.</a:t>
            </a:r>
          </a:p>
        </p:txBody>
      </p:sp>
      <p:sp>
        <p:nvSpPr>
          <p:cNvPr id="4" name="Marcador de número de diapositiva 3"/>
          <p:cNvSpPr>
            <a:spLocks noGrp="1"/>
          </p:cNvSpPr>
          <p:nvPr>
            <p:ph type="sldNum" sz="quarter" idx="5"/>
          </p:nvPr>
        </p:nvSpPr>
        <p:spPr/>
        <p:txBody>
          <a:bodyPr/>
          <a:lstStyle/>
          <a:p>
            <a:fld id="{327F2EFF-EADC-4EE1-B296-37905943E281}" type="slidenum">
              <a:rPr lang="es-AR" smtClean="0"/>
              <a:t>8</a:t>
            </a:fld>
            <a:endParaRPr lang="es-AR"/>
          </a:p>
        </p:txBody>
      </p:sp>
    </p:spTree>
    <p:extLst>
      <p:ext uri="{BB962C8B-B14F-4D97-AF65-F5344CB8AC3E}">
        <p14:creationId xmlns:p14="http://schemas.microsoft.com/office/powerpoint/2010/main" val="3031864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Internet como único medio de vinculación digital </a:t>
            </a:r>
          </a:p>
        </p:txBody>
      </p:sp>
      <p:sp>
        <p:nvSpPr>
          <p:cNvPr id="4" name="Marcador de número de diapositiva 3"/>
          <p:cNvSpPr>
            <a:spLocks noGrp="1"/>
          </p:cNvSpPr>
          <p:nvPr>
            <p:ph type="sldNum" sz="quarter" idx="5"/>
          </p:nvPr>
        </p:nvSpPr>
        <p:spPr/>
        <p:txBody>
          <a:bodyPr/>
          <a:lstStyle/>
          <a:p>
            <a:fld id="{327F2EFF-EADC-4EE1-B296-37905943E281}" type="slidenum">
              <a:rPr lang="es-AR" smtClean="0"/>
              <a:t>9</a:t>
            </a:fld>
            <a:endParaRPr lang="es-AR"/>
          </a:p>
        </p:txBody>
      </p:sp>
    </p:spTree>
    <p:extLst>
      <p:ext uri="{BB962C8B-B14F-4D97-AF65-F5344CB8AC3E}">
        <p14:creationId xmlns:p14="http://schemas.microsoft.com/office/powerpoint/2010/main" val="1340700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a:t>No atar a nadie a un sistema o una tecnología, simplemente ofrecer condiciones y requisitos claros de interconexión.</a:t>
            </a:r>
          </a:p>
        </p:txBody>
      </p:sp>
      <p:sp>
        <p:nvSpPr>
          <p:cNvPr id="4" name="Marcador de número de diapositiva 3"/>
          <p:cNvSpPr>
            <a:spLocks noGrp="1"/>
          </p:cNvSpPr>
          <p:nvPr>
            <p:ph type="sldNum" sz="quarter" idx="5"/>
          </p:nvPr>
        </p:nvSpPr>
        <p:spPr/>
        <p:txBody>
          <a:bodyPr/>
          <a:lstStyle/>
          <a:p>
            <a:fld id="{327F2EFF-EADC-4EE1-B296-37905943E281}" type="slidenum">
              <a:rPr lang="es-AR" smtClean="0"/>
              <a:t>10</a:t>
            </a:fld>
            <a:endParaRPr lang="es-AR"/>
          </a:p>
        </p:txBody>
      </p:sp>
    </p:spTree>
    <p:extLst>
      <p:ext uri="{BB962C8B-B14F-4D97-AF65-F5344CB8AC3E}">
        <p14:creationId xmlns:p14="http://schemas.microsoft.com/office/powerpoint/2010/main" val="1422951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213DF2A7-73BA-4DD4-881A-86EE66A54603}" type="datetimeFigureOut">
              <a:rPr lang="es-AR" smtClean="0"/>
              <a:t>29/5/2022</a:t>
            </a:fld>
            <a:endParaRPr lang="es-A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s-A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C931B77E-A582-4543-9637-0292FC9885DA}" type="slidenum">
              <a:rPr lang="es-AR" smtClean="0"/>
              <a:t>‹Nº›</a:t>
            </a:fld>
            <a:endParaRPr lang="es-A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14830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13DF2A7-73BA-4DD4-881A-86EE66A54603}" type="datetimeFigureOut">
              <a:rPr lang="es-AR" smtClean="0"/>
              <a:t>29/5/2022</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C931B77E-A582-4543-9637-0292FC9885DA}" type="slidenum">
              <a:rPr lang="es-AR" smtClean="0"/>
              <a:t>‹Nº›</a:t>
            </a:fld>
            <a:endParaRPr lang="es-AR"/>
          </a:p>
        </p:txBody>
      </p:sp>
    </p:spTree>
    <p:extLst>
      <p:ext uri="{BB962C8B-B14F-4D97-AF65-F5344CB8AC3E}">
        <p14:creationId xmlns:p14="http://schemas.microsoft.com/office/powerpoint/2010/main" val="3616661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13DF2A7-73BA-4DD4-881A-86EE66A54603}" type="datetimeFigureOut">
              <a:rPr lang="es-AR" smtClean="0"/>
              <a:t>29/5/2022</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C931B77E-A582-4543-9637-0292FC9885DA}" type="slidenum">
              <a:rPr lang="es-AR" smtClean="0"/>
              <a:t>‹Nº›</a:t>
            </a:fld>
            <a:endParaRPr lang="es-AR"/>
          </a:p>
        </p:txBody>
      </p:sp>
    </p:spTree>
    <p:extLst>
      <p:ext uri="{BB962C8B-B14F-4D97-AF65-F5344CB8AC3E}">
        <p14:creationId xmlns:p14="http://schemas.microsoft.com/office/powerpoint/2010/main" val="1386289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13DF2A7-73BA-4DD4-881A-86EE66A54603}" type="datetimeFigureOut">
              <a:rPr lang="es-AR" smtClean="0"/>
              <a:t>29/5/2022</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C931B77E-A582-4543-9637-0292FC9885DA}" type="slidenum">
              <a:rPr lang="es-AR" smtClean="0"/>
              <a:t>‹Nº›</a:t>
            </a:fld>
            <a:endParaRPr lang="es-AR"/>
          </a:p>
        </p:txBody>
      </p:sp>
    </p:spTree>
    <p:extLst>
      <p:ext uri="{BB962C8B-B14F-4D97-AF65-F5344CB8AC3E}">
        <p14:creationId xmlns:p14="http://schemas.microsoft.com/office/powerpoint/2010/main" val="385551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213DF2A7-73BA-4DD4-881A-86EE66A54603}" type="datetimeFigureOut">
              <a:rPr lang="es-AR" smtClean="0"/>
              <a:t>29/5/2022</a:t>
            </a:fld>
            <a:endParaRPr lang="es-A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s-A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C931B77E-A582-4543-9637-0292FC9885DA}" type="slidenum">
              <a:rPr lang="es-AR" smtClean="0"/>
              <a:t>‹Nº›</a:t>
            </a:fld>
            <a:endParaRPr lang="es-A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21856447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13DF2A7-73BA-4DD4-881A-86EE66A54603}" type="datetimeFigureOut">
              <a:rPr lang="es-AR" smtClean="0"/>
              <a:t>29/5/2022</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C931B77E-A582-4543-9637-0292FC9885DA}" type="slidenum">
              <a:rPr lang="es-AR" smtClean="0"/>
              <a:t>‹Nº›</a:t>
            </a:fld>
            <a:endParaRPr lang="es-AR"/>
          </a:p>
        </p:txBody>
      </p:sp>
    </p:spTree>
    <p:extLst>
      <p:ext uri="{BB962C8B-B14F-4D97-AF65-F5344CB8AC3E}">
        <p14:creationId xmlns:p14="http://schemas.microsoft.com/office/powerpoint/2010/main" val="132356284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257300" y="2909102"/>
            <a:ext cx="4800600" cy="299639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633864" y="2909102"/>
            <a:ext cx="4800600" cy="299639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213DF2A7-73BA-4DD4-881A-86EE66A54603}" type="datetimeFigureOut">
              <a:rPr lang="es-AR" smtClean="0"/>
              <a:t>29/5/2022</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C931B77E-A582-4543-9637-0292FC9885DA}" type="slidenum">
              <a:rPr lang="es-AR" smtClean="0"/>
              <a:t>‹Nº›</a:t>
            </a:fld>
            <a:endParaRPr lang="es-AR"/>
          </a:p>
        </p:txBody>
      </p:sp>
    </p:spTree>
    <p:extLst>
      <p:ext uri="{BB962C8B-B14F-4D97-AF65-F5344CB8AC3E}">
        <p14:creationId xmlns:p14="http://schemas.microsoft.com/office/powerpoint/2010/main" val="321165891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213DF2A7-73BA-4DD4-881A-86EE66A54603}" type="datetimeFigureOut">
              <a:rPr lang="es-AR" smtClean="0"/>
              <a:t>29/5/2022</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C931B77E-A582-4543-9637-0292FC9885DA}" type="slidenum">
              <a:rPr lang="es-AR" smtClean="0"/>
              <a:t>‹Nº›</a:t>
            </a:fld>
            <a:endParaRPr lang="es-AR"/>
          </a:p>
        </p:txBody>
      </p:sp>
    </p:spTree>
    <p:extLst>
      <p:ext uri="{BB962C8B-B14F-4D97-AF65-F5344CB8AC3E}">
        <p14:creationId xmlns:p14="http://schemas.microsoft.com/office/powerpoint/2010/main" val="3935452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3DF2A7-73BA-4DD4-881A-86EE66A54603}" type="datetimeFigureOut">
              <a:rPr lang="es-AR" smtClean="0"/>
              <a:t>29/5/2022</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C931B77E-A582-4543-9637-0292FC9885DA}" type="slidenum">
              <a:rPr lang="es-AR" smtClean="0"/>
              <a:t>‹Nº›</a:t>
            </a:fld>
            <a:endParaRPr lang="es-AR"/>
          </a:p>
        </p:txBody>
      </p:sp>
    </p:spTree>
    <p:extLst>
      <p:ext uri="{BB962C8B-B14F-4D97-AF65-F5344CB8AC3E}">
        <p14:creationId xmlns:p14="http://schemas.microsoft.com/office/powerpoint/2010/main" val="1041595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a:xfrm>
            <a:off x="765051" y="6375679"/>
            <a:ext cx="1233355" cy="348462"/>
          </a:xfrm>
        </p:spPr>
        <p:txBody>
          <a:bodyPr/>
          <a:lstStyle/>
          <a:p>
            <a:fld id="{213DF2A7-73BA-4DD4-881A-86EE66A54603}" type="datetimeFigureOut">
              <a:rPr lang="es-AR" smtClean="0"/>
              <a:t>29/5/2022</a:t>
            </a:fld>
            <a:endParaRPr lang="es-AR"/>
          </a:p>
        </p:txBody>
      </p:sp>
      <p:sp>
        <p:nvSpPr>
          <p:cNvPr id="6" name="Footer Placeholder 5"/>
          <p:cNvSpPr>
            <a:spLocks noGrp="1"/>
          </p:cNvSpPr>
          <p:nvPr>
            <p:ph type="ftr" sz="quarter" idx="11"/>
          </p:nvPr>
        </p:nvSpPr>
        <p:spPr>
          <a:xfrm>
            <a:off x="2103620" y="6375679"/>
            <a:ext cx="3482179" cy="345796"/>
          </a:xfrm>
        </p:spPr>
        <p:txBody>
          <a:bodyPr/>
          <a:lstStyle/>
          <a:p>
            <a:endParaRPr lang="es-AR"/>
          </a:p>
        </p:txBody>
      </p:sp>
      <p:sp>
        <p:nvSpPr>
          <p:cNvPr id="7" name="Slide Number Placeholder 6"/>
          <p:cNvSpPr>
            <a:spLocks noGrp="1"/>
          </p:cNvSpPr>
          <p:nvPr>
            <p:ph type="sldNum" sz="quarter" idx="12"/>
          </p:nvPr>
        </p:nvSpPr>
        <p:spPr>
          <a:xfrm>
            <a:off x="5691014" y="6375679"/>
            <a:ext cx="1232456" cy="345796"/>
          </a:xfrm>
        </p:spPr>
        <p:txBody>
          <a:bodyPr/>
          <a:lstStyle/>
          <a:p>
            <a:fld id="{C931B77E-A582-4543-9637-0292FC9885DA}" type="slidenum">
              <a:rPr lang="es-AR" smtClean="0"/>
              <a:t>‹Nº›</a:t>
            </a:fld>
            <a:endParaRPr lang="es-A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42447629"/>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a:xfrm>
            <a:off x="765950" y="6375679"/>
            <a:ext cx="1232456" cy="348462"/>
          </a:xfrm>
        </p:spPr>
        <p:txBody>
          <a:bodyPr/>
          <a:lstStyle/>
          <a:p>
            <a:fld id="{213DF2A7-73BA-4DD4-881A-86EE66A54603}" type="datetimeFigureOut">
              <a:rPr lang="es-AR" smtClean="0"/>
              <a:t>29/5/2022</a:t>
            </a:fld>
            <a:endParaRPr lang="es-AR"/>
          </a:p>
        </p:txBody>
      </p:sp>
      <p:sp>
        <p:nvSpPr>
          <p:cNvPr id="6" name="Footer Placeholder 5"/>
          <p:cNvSpPr>
            <a:spLocks noGrp="1"/>
          </p:cNvSpPr>
          <p:nvPr>
            <p:ph type="ftr" sz="quarter" idx="11"/>
          </p:nvPr>
        </p:nvSpPr>
        <p:spPr>
          <a:xfrm>
            <a:off x="2103621" y="6375679"/>
            <a:ext cx="3482178" cy="345796"/>
          </a:xfrm>
        </p:spPr>
        <p:txBody>
          <a:bodyPr/>
          <a:lstStyle/>
          <a:p>
            <a:endParaRPr lang="es-AR"/>
          </a:p>
        </p:txBody>
      </p:sp>
      <p:sp>
        <p:nvSpPr>
          <p:cNvPr id="7" name="Slide Number Placeholder 6"/>
          <p:cNvSpPr>
            <a:spLocks noGrp="1"/>
          </p:cNvSpPr>
          <p:nvPr>
            <p:ph type="sldNum" sz="quarter" idx="12"/>
          </p:nvPr>
        </p:nvSpPr>
        <p:spPr>
          <a:xfrm>
            <a:off x="5687568" y="6375679"/>
            <a:ext cx="1234440" cy="345796"/>
          </a:xfrm>
        </p:spPr>
        <p:txBody>
          <a:bodyPr/>
          <a:lstStyle/>
          <a:p>
            <a:fld id="{C931B77E-A582-4543-9637-0292FC9885DA}" type="slidenum">
              <a:rPr lang="es-AR" smtClean="0"/>
              <a:t>‹Nº›</a:t>
            </a:fld>
            <a:endParaRPr lang="es-AR"/>
          </a:p>
        </p:txBody>
      </p:sp>
    </p:spTree>
    <p:extLst>
      <p:ext uri="{BB962C8B-B14F-4D97-AF65-F5344CB8AC3E}">
        <p14:creationId xmlns:p14="http://schemas.microsoft.com/office/powerpoint/2010/main" val="3419833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213DF2A7-73BA-4DD4-881A-86EE66A54603}" type="datetimeFigureOut">
              <a:rPr lang="es-AR" smtClean="0"/>
              <a:t>29/5/2022</a:t>
            </a:fld>
            <a:endParaRPr lang="es-A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s-A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C931B77E-A582-4543-9637-0292FC9885DA}" type="slidenum">
              <a:rPr lang="es-AR" smtClean="0"/>
              <a:t>‹Nº›</a:t>
            </a:fld>
            <a:endParaRPr lang="es-A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906821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2.svg"/></Relationships>
</file>

<file path=ppt/slides/_rels/slide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2.sv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2.sv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2.svg"/></Relationships>
</file>

<file path=ppt/slides/_rels/slide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2.sv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2.sv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2.sv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3.png"/><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2.sv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2.sv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2.sv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2.sv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9BA1CB0C-29DD-66FF-1A1C-4CA9D268DDA0}"/>
              </a:ext>
            </a:extLst>
          </p:cNvPr>
          <p:cNvSpPr/>
          <p:nvPr/>
        </p:nvSpPr>
        <p:spPr>
          <a:xfrm>
            <a:off x="4056000" y="0"/>
            <a:ext cx="8136000" cy="6858000"/>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7" name="CuadroTexto 6">
            <a:extLst>
              <a:ext uri="{FF2B5EF4-FFF2-40B4-BE49-F238E27FC236}">
                <a16:creationId xmlns:a16="http://schemas.microsoft.com/office/drawing/2014/main" id="{14A3D608-10EF-A61D-F990-EE080F026F1D}"/>
              </a:ext>
            </a:extLst>
          </p:cNvPr>
          <p:cNvSpPr txBox="1"/>
          <p:nvPr/>
        </p:nvSpPr>
        <p:spPr>
          <a:xfrm>
            <a:off x="5602819" y="2285433"/>
            <a:ext cx="4538132" cy="1107996"/>
          </a:xfrm>
          <a:prstGeom prst="rect">
            <a:avLst/>
          </a:prstGeom>
          <a:noFill/>
        </p:spPr>
        <p:txBody>
          <a:bodyPr wrap="square" rtlCol="0">
            <a:spAutoFit/>
          </a:bodyPr>
          <a:lstStyle/>
          <a:p>
            <a:r>
              <a:rPr lang="es-AR" sz="6600" dirty="0">
                <a:solidFill>
                  <a:srgbClr val="FCBF49"/>
                </a:solidFill>
                <a:latin typeface="Lutschine Branding ExBold Nar" panose="00000908000000000000" pitchFamily="50" charset="0"/>
              </a:rPr>
              <a:t>CUERPO ASESOR</a:t>
            </a:r>
          </a:p>
        </p:txBody>
      </p:sp>
      <p:sp>
        <p:nvSpPr>
          <p:cNvPr id="10" name="CuadroTexto 9">
            <a:extLst>
              <a:ext uri="{FF2B5EF4-FFF2-40B4-BE49-F238E27FC236}">
                <a16:creationId xmlns:a16="http://schemas.microsoft.com/office/drawing/2014/main" id="{E8FFA3EA-C508-E293-0CF9-CE83FEFD7186}"/>
              </a:ext>
            </a:extLst>
          </p:cNvPr>
          <p:cNvSpPr txBox="1"/>
          <p:nvPr/>
        </p:nvSpPr>
        <p:spPr>
          <a:xfrm>
            <a:off x="5602818" y="3186697"/>
            <a:ext cx="5719232" cy="461665"/>
          </a:xfrm>
          <a:prstGeom prst="rect">
            <a:avLst/>
          </a:prstGeom>
          <a:noFill/>
        </p:spPr>
        <p:txBody>
          <a:bodyPr wrap="square" rtlCol="0">
            <a:spAutoFit/>
          </a:bodyPr>
          <a:lstStyle/>
          <a:p>
            <a:r>
              <a:rPr lang="es-AR" sz="2200" dirty="0">
                <a:solidFill>
                  <a:srgbClr val="FCBF49"/>
                </a:solidFill>
                <a:latin typeface="Lutschine Branding ExBold Nar" panose="00000908000000000000" pitchFamily="50" charset="0"/>
              </a:rPr>
              <a:t>PARA</a:t>
            </a:r>
            <a:r>
              <a:rPr lang="es-AR" sz="2300" dirty="0">
                <a:solidFill>
                  <a:srgbClr val="FCBF49"/>
                </a:solidFill>
                <a:latin typeface="Lutschine Branding ExBold Nar" panose="00000908000000000000" pitchFamily="50" charset="0"/>
              </a:rPr>
              <a:t> EL DESARROLLO E IMPLEMENTACIÓN EN POLÍTICAS DE</a:t>
            </a:r>
          </a:p>
        </p:txBody>
      </p:sp>
      <p:sp>
        <p:nvSpPr>
          <p:cNvPr id="11" name="CuadroTexto 10">
            <a:extLst>
              <a:ext uri="{FF2B5EF4-FFF2-40B4-BE49-F238E27FC236}">
                <a16:creationId xmlns:a16="http://schemas.microsoft.com/office/drawing/2014/main" id="{A9DE0549-8B72-A47A-0422-724EEBEAD72D}"/>
              </a:ext>
            </a:extLst>
          </p:cNvPr>
          <p:cNvSpPr txBox="1"/>
          <p:nvPr/>
        </p:nvSpPr>
        <p:spPr>
          <a:xfrm>
            <a:off x="5577418" y="3429000"/>
            <a:ext cx="5719233" cy="1123384"/>
          </a:xfrm>
          <a:prstGeom prst="rect">
            <a:avLst/>
          </a:prstGeom>
          <a:noFill/>
        </p:spPr>
        <p:txBody>
          <a:bodyPr wrap="square" rtlCol="0">
            <a:spAutoFit/>
          </a:bodyPr>
          <a:lstStyle/>
          <a:p>
            <a:r>
              <a:rPr lang="es-AR" sz="6700" dirty="0">
                <a:solidFill>
                  <a:schemeClr val="bg1"/>
                </a:solidFill>
                <a:latin typeface="Lutschine Branding ExBold Nar" panose="00000908000000000000" pitchFamily="50" charset="0"/>
              </a:rPr>
              <a:t>iNTEROPERABILIDAD</a:t>
            </a:r>
          </a:p>
        </p:txBody>
      </p:sp>
      <p:pic>
        <p:nvPicPr>
          <p:cNvPr id="13" name="Gráfico 12">
            <a:extLst>
              <a:ext uri="{FF2B5EF4-FFF2-40B4-BE49-F238E27FC236}">
                <a16:creationId xmlns:a16="http://schemas.microsoft.com/office/drawing/2014/main" id="{59C85F9B-921B-6FD4-5FF7-D4B75F8662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43168" y="1933571"/>
            <a:ext cx="3027900" cy="3027898"/>
          </a:xfrm>
          <a:prstGeom prst="rect">
            <a:avLst/>
          </a:prstGeom>
        </p:spPr>
      </p:pic>
      <p:sp>
        <p:nvSpPr>
          <p:cNvPr id="14" name="CuadroTexto 13">
            <a:extLst>
              <a:ext uri="{FF2B5EF4-FFF2-40B4-BE49-F238E27FC236}">
                <a16:creationId xmlns:a16="http://schemas.microsoft.com/office/drawing/2014/main" id="{59E6E10D-E112-EED3-7A00-469CE26C29AD}"/>
              </a:ext>
            </a:extLst>
          </p:cNvPr>
          <p:cNvSpPr txBox="1"/>
          <p:nvPr/>
        </p:nvSpPr>
        <p:spPr>
          <a:xfrm>
            <a:off x="143933" y="4879973"/>
            <a:ext cx="3768136" cy="1569660"/>
          </a:xfrm>
          <a:prstGeom prst="rect">
            <a:avLst/>
          </a:prstGeom>
          <a:noFill/>
        </p:spPr>
        <p:txBody>
          <a:bodyPr wrap="square" rtlCol="0">
            <a:spAutoFit/>
          </a:bodyPr>
          <a:lstStyle/>
          <a:p>
            <a:pPr algn="l"/>
            <a:r>
              <a:rPr lang="es-AR" sz="2400" b="1" i="0" u="none" strike="noStrike" baseline="0" dirty="0">
                <a:latin typeface="Montserrat-ExtraBold"/>
              </a:rPr>
              <a:t>Primera Jornada de Ecosistema Digital de Integrabilidad Federal</a:t>
            </a:r>
          </a:p>
          <a:p>
            <a:pPr algn="l"/>
            <a:r>
              <a:rPr lang="es-AR" sz="2400" b="1" dirty="0">
                <a:latin typeface="Montserrat SemiBold" panose="00000700000000000000" pitchFamily="2" charset="0"/>
              </a:rPr>
              <a:t>Chaco, </a:t>
            </a:r>
            <a:r>
              <a:rPr lang="es-AR" sz="2400" b="1" dirty="0">
                <a:latin typeface="Montserrat Medium" panose="00000600000000000000" pitchFamily="2" charset="0"/>
              </a:rPr>
              <a:t>mayo de 2022</a:t>
            </a:r>
            <a:endParaRPr lang="es-AR" sz="2400" dirty="0">
              <a:latin typeface="Montserrat Medium" panose="00000600000000000000" pitchFamily="2" charset="0"/>
            </a:endParaRPr>
          </a:p>
        </p:txBody>
      </p:sp>
      <p:sp>
        <p:nvSpPr>
          <p:cNvPr id="15" name="CuadroTexto 14">
            <a:extLst>
              <a:ext uri="{FF2B5EF4-FFF2-40B4-BE49-F238E27FC236}">
                <a16:creationId xmlns:a16="http://schemas.microsoft.com/office/drawing/2014/main" id="{2D08EB4E-7ECE-6C87-0C3B-067AD722DA42}"/>
              </a:ext>
            </a:extLst>
          </p:cNvPr>
          <p:cNvSpPr txBox="1"/>
          <p:nvPr/>
        </p:nvSpPr>
        <p:spPr>
          <a:xfrm>
            <a:off x="5619749" y="1995869"/>
            <a:ext cx="4381501" cy="369332"/>
          </a:xfrm>
          <a:prstGeom prst="rect">
            <a:avLst/>
          </a:prstGeom>
          <a:noFill/>
        </p:spPr>
        <p:txBody>
          <a:bodyPr wrap="square" rtlCol="0">
            <a:spAutoFit/>
          </a:bodyPr>
          <a:lstStyle/>
          <a:p>
            <a:r>
              <a:rPr lang="es-AR" dirty="0">
                <a:solidFill>
                  <a:schemeClr val="bg1"/>
                </a:solidFill>
                <a:latin typeface="Lutschine Branding Con" panose="00000506000000000000" pitchFamily="50" charset="0"/>
              </a:rPr>
              <a:t>Presentación del</a:t>
            </a:r>
          </a:p>
        </p:txBody>
      </p:sp>
      <p:sp>
        <p:nvSpPr>
          <p:cNvPr id="17" name="Elipse 16">
            <a:extLst>
              <a:ext uri="{FF2B5EF4-FFF2-40B4-BE49-F238E27FC236}">
                <a16:creationId xmlns:a16="http://schemas.microsoft.com/office/drawing/2014/main" id="{F6DA4272-3773-5A2A-0E64-5EE4B45E2FA4}"/>
              </a:ext>
            </a:extLst>
          </p:cNvPr>
          <p:cNvSpPr>
            <a:spLocks noChangeAspect="1"/>
          </p:cNvSpPr>
          <p:nvPr/>
        </p:nvSpPr>
        <p:spPr>
          <a:xfrm>
            <a:off x="7574639" y="5144708"/>
            <a:ext cx="1304925" cy="1304925"/>
          </a:xfrm>
          <a:prstGeom prst="ellipse">
            <a:avLst/>
          </a:prstGeom>
          <a:blipFill>
            <a:blip r:embed="rId5"/>
            <a:stretch>
              <a:fillRect/>
            </a:stretch>
          </a:blipFill>
          <a:ln w="1016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8" name="CuadroTexto 17">
            <a:extLst>
              <a:ext uri="{FF2B5EF4-FFF2-40B4-BE49-F238E27FC236}">
                <a16:creationId xmlns:a16="http://schemas.microsoft.com/office/drawing/2014/main" id="{475320EA-1294-0E4E-E5A5-7421BA7BEB13}"/>
              </a:ext>
            </a:extLst>
          </p:cNvPr>
          <p:cNvSpPr txBox="1"/>
          <p:nvPr/>
        </p:nvSpPr>
        <p:spPr>
          <a:xfrm>
            <a:off x="8879564" y="5457547"/>
            <a:ext cx="2442486" cy="784830"/>
          </a:xfrm>
          <a:prstGeom prst="rect">
            <a:avLst/>
          </a:prstGeom>
          <a:noFill/>
        </p:spPr>
        <p:txBody>
          <a:bodyPr wrap="square" rtlCol="0">
            <a:spAutoFit/>
          </a:bodyPr>
          <a:lstStyle/>
          <a:p>
            <a:r>
              <a:rPr lang="es-AR" dirty="0">
                <a:solidFill>
                  <a:srgbClr val="EFA94A"/>
                </a:solidFill>
                <a:latin typeface="Lutschine Branding Con x1" panose="00000806000000000000" pitchFamily="50" charset="0"/>
              </a:rPr>
              <a:t>Julio Elías qUATTROPANI</a:t>
            </a:r>
            <a:endParaRPr lang="es-AR" b="1" dirty="0">
              <a:solidFill>
                <a:srgbClr val="EFA94A"/>
              </a:solidFill>
              <a:latin typeface="Lutschine Branding Con" panose="00000506000000000000" pitchFamily="50" charset="0"/>
            </a:endParaRPr>
          </a:p>
          <a:p>
            <a:r>
              <a:rPr lang="es-AR" sz="1350" dirty="0">
                <a:solidFill>
                  <a:schemeClr val="bg1"/>
                </a:solidFill>
              </a:rPr>
              <a:t>Subsecretario de Modernización</a:t>
            </a:r>
          </a:p>
          <a:p>
            <a:r>
              <a:rPr lang="es-AR" sz="1350" dirty="0">
                <a:solidFill>
                  <a:schemeClr val="bg1"/>
                </a:solidFill>
              </a:rPr>
              <a:t>Ciudad de San Juan, San Juan</a:t>
            </a:r>
          </a:p>
        </p:txBody>
      </p:sp>
    </p:spTree>
    <p:extLst>
      <p:ext uri="{BB962C8B-B14F-4D97-AF65-F5344CB8AC3E}">
        <p14:creationId xmlns:p14="http://schemas.microsoft.com/office/powerpoint/2010/main" val="9964452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313267" y="18821"/>
            <a:ext cx="5469466" cy="6834563"/>
          </a:xfrm>
          <a:prstGeom prst="rect">
            <a:avLst/>
          </a:prstGeom>
          <a:noFill/>
        </p:spPr>
        <p:txBody>
          <a:bodyPr wrap="square">
            <a:spAutoFit/>
          </a:bodyPr>
          <a:lstStyle/>
          <a:p>
            <a:pPr marL="285750" indent="-285750" rtl="0" fontAlgn="base">
              <a:lnSpc>
                <a:spcPct val="150000"/>
              </a:lnSpc>
              <a:spcBef>
                <a:spcPts val="120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1200329"/>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La libertad de quienes integran el ecosistema digital de elegir la tecnología más adecuada a sus necesidades a través de una interfaz abierta y extensible.</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69441"/>
          </a:xfrm>
          <a:prstGeom prst="rect">
            <a:avLst/>
          </a:prstGeom>
          <a:noFill/>
        </p:spPr>
        <p:txBody>
          <a:bodyPr wrap="square" rtlCol="0">
            <a:spAutoFit/>
          </a:bodyPr>
          <a:lstStyle/>
          <a:p>
            <a:pPr algn="ctr"/>
            <a:r>
              <a:rPr lang="es-AR" sz="4400" dirty="0">
                <a:latin typeface="Lutschine Branding ExBold Nar" panose="00000908000000000000" pitchFamily="50" charset="0"/>
              </a:rPr>
              <a:t>Neutralidad Tecnológica</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B15EE0B5-1F0E-D10A-05E4-A5310423CD4C}"/>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FE495C8F-FF59-F2A0-DD29-AEE17DFD8E24}"/>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6F2DBAFC-8FAA-C7AC-6AD9-2CCFE5D23AE2}"/>
              </a:ext>
            </a:extLst>
          </p:cNvPr>
          <p:cNvCxnSpPr>
            <a:cxnSpLocks/>
          </p:cNvCxnSpPr>
          <p:nvPr/>
        </p:nvCxnSpPr>
        <p:spPr>
          <a:xfrm>
            <a:off x="6619875" y="2500389"/>
            <a:ext cx="5131857"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2DC172B4-C51E-79C1-E84E-9C442DC03665}"/>
              </a:ext>
            </a:extLst>
          </p:cNvPr>
          <p:cNvCxnSpPr>
            <a:cxnSpLocks/>
          </p:cNvCxnSpPr>
          <p:nvPr/>
        </p:nvCxnSpPr>
        <p:spPr>
          <a:xfrm>
            <a:off x="6619875" y="1792938"/>
            <a:ext cx="5131857"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7" name="Gráfico 16">
            <a:extLst>
              <a:ext uri="{FF2B5EF4-FFF2-40B4-BE49-F238E27FC236}">
                <a16:creationId xmlns:a16="http://schemas.microsoft.com/office/drawing/2014/main" id="{B630EA60-65B1-7B44-CE0C-A35A7946540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25074" y="6225687"/>
            <a:ext cx="636576" cy="636575"/>
          </a:xfrm>
          <a:prstGeom prst="rect">
            <a:avLst/>
          </a:prstGeom>
        </p:spPr>
      </p:pic>
    </p:spTree>
    <p:extLst>
      <p:ext uri="{BB962C8B-B14F-4D97-AF65-F5344CB8AC3E}">
        <p14:creationId xmlns:p14="http://schemas.microsoft.com/office/powerpoint/2010/main" val="14154382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313267" y="18821"/>
            <a:ext cx="5469466" cy="6834563"/>
          </a:xfrm>
          <a:prstGeom prst="rect">
            <a:avLst/>
          </a:prstGeom>
          <a:noFill/>
        </p:spPr>
        <p:txBody>
          <a:bodyPr wrap="square">
            <a:spAutoFit/>
          </a:bodyPr>
          <a:lstStyle/>
          <a:p>
            <a:pPr marL="285750" indent="-285750" rtl="0" fontAlgn="base">
              <a:lnSpc>
                <a:spcPct val="150000"/>
              </a:lnSpc>
              <a:spcBef>
                <a:spcPts val="120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2585323"/>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Reutilizar se interpreta como la posibilidad a través de la cual los miembros del ecosistema digital pueden aprovechar el conocimiento previamente adquirido, por ellos mismos u otras entidades, sobre soluciones tecnológicas o experiencias en la implementación de servicios de compartición de información de una forma coordinada, de fácil acceso y adopción. </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69441"/>
          </a:xfrm>
          <a:prstGeom prst="rect">
            <a:avLst/>
          </a:prstGeom>
          <a:noFill/>
        </p:spPr>
        <p:txBody>
          <a:bodyPr wrap="square" rtlCol="0">
            <a:spAutoFit/>
          </a:bodyPr>
          <a:lstStyle/>
          <a:p>
            <a:pPr algn="ctr"/>
            <a:r>
              <a:rPr lang="es-AR" sz="4400" dirty="0">
                <a:latin typeface="Lutschine Branding ExBold Nar" panose="00000908000000000000" pitchFamily="50" charset="0"/>
              </a:rPr>
              <a:t>Reutilización</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053E26CB-C69A-ED81-ED37-6EF956B1B153}"/>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0D0B7080-3AF5-13D1-76B9-ED63408EAFEF}"/>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01B40370-B7EF-E968-DCAB-BE2549C2ED78}"/>
              </a:ext>
            </a:extLst>
          </p:cNvPr>
          <p:cNvCxnSpPr>
            <a:cxnSpLocks/>
          </p:cNvCxnSpPr>
          <p:nvPr/>
        </p:nvCxnSpPr>
        <p:spPr>
          <a:xfrm>
            <a:off x="7794625" y="2500389"/>
            <a:ext cx="269875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29922588-DED4-0321-7266-F0B57E67F95C}"/>
              </a:ext>
            </a:extLst>
          </p:cNvPr>
          <p:cNvCxnSpPr>
            <a:cxnSpLocks/>
          </p:cNvCxnSpPr>
          <p:nvPr/>
        </p:nvCxnSpPr>
        <p:spPr>
          <a:xfrm>
            <a:off x="7794625" y="1792938"/>
            <a:ext cx="269875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20" name="Gráfico 19">
            <a:extLst>
              <a:ext uri="{FF2B5EF4-FFF2-40B4-BE49-F238E27FC236}">
                <a16:creationId xmlns:a16="http://schemas.microsoft.com/office/drawing/2014/main" id="{6F47A631-1F74-1921-355D-4514EF1E91D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39003" y="6214157"/>
            <a:ext cx="636576" cy="636575"/>
          </a:xfrm>
          <a:prstGeom prst="rect">
            <a:avLst/>
          </a:prstGeom>
        </p:spPr>
      </p:pic>
    </p:spTree>
    <p:extLst>
      <p:ext uri="{BB962C8B-B14F-4D97-AF65-F5344CB8AC3E}">
        <p14:creationId xmlns:p14="http://schemas.microsoft.com/office/powerpoint/2010/main" val="7362159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313267" y="80967"/>
            <a:ext cx="5469466" cy="6834563"/>
          </a:xfrm>
          <a:prstGeom prst="rect">
            <a:avLst/>
          </a:prstGeom>
          <a:noFill/>
        </p:spPr>
        <p:txBody>
          <a:bodyPr wrap="square">
            <a:spAutoFit/>
          </a:bodyPr>
          <a:lstStyle/>
          <a:p>
            <a:pPr marL="285750" indent="-285750" rtl="0" fontAlgn="base">
              <a:lnSpc>
                <a:spcPct val="150000"/>
              </a:lnSpc>
              <a:spcBef>
                <a:spcPts val="120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1754326"/>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Los miembros deben garantizar que los servicios de compartición de información ofrecidos entregan información exacta y confiable. Adicionalmente, los datos que sean proporcionados deben cumplir con criterios de calidad previamente acordados y definidos. </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69441"/>
          </a:xfrm>
          <a:prstGeom prst="rect">
            <a:avLst/>
          </a:prstGeom>
          <a:noFill/>
        </p:spPr>
        <p:txBody>
          <a:bodyPr wrap="square" rtlCol="0">
            <a:spAutoFit/>
          </a:bodyPr>
          <a:lstStyle/>
          <a:p>
            <a:pPr algn="ctr"/>
            <a:r>
              <a:rPr lang="es-AR" sz="4400" dirty="0">
                <a:latin typeface="Lutschine Branding ExBold Nar" panose="00000908000000000000" pitchFamily="50" charset="0"/>
              </a:rPr>
              <a:t>Confianza</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DF774434-4F55-D0CA-A5CF-93BB04A1003B}"/>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A90D52D0-118B-2F22-E7E8-78A3FBBF3CB4}"/>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0CC66FD8-3C06-982C-67D6-05BE1D018CB5}"/>
              </a:ext>
            </a:extLst>
          </p:cNvPr>
          <p:cNvCxnSpPr>
            <a:cxnSpLocks/>
          </p:cNvCxnSpPr>
          <p:nvPr/>
        </p:nvCxnSpPr>
        <p:spPr>
          <a:xfrm>
            <a:off x="8102600" y="2518861"/>
            <a:ext cx="208915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8C6375F5-1CE7-5A70-1695-26B50D21F3C0}"/>
              </a:ext>
            </a:extLst>
          </p:cNvPr>
          <p:cNvCxnSpPr>
            <a:cxnSpLocks/>
          </p:cNvCxnSpPr>
          <p:nvPr/>
        </p:nvCxnSpPr>
        <p:spPr>
          <a:xfrm>
            <a:off x="8102600" y="1811410"/>
            <a:ext cx="208915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8" name="Gráfico 17">
            <a:extLst>
              <a:ext uri="{FF2B5EF4-FFF2-40B4-BE49-F238E27FC236}">
                <a16:creationId xmlns:a16="http://schemas.microsoft.com/office/drawing/2014/main" id="{820DC451-139C-BC37-E060-C58F7231B78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32661" y="6225687"/>
            <a:ext cx="636576" cy="636575"/>
          </a:xfrm>
          <a:prstGeom prst="rect">
            <a:avLst/>
          </a:prstGeom>
        </p:spPr>
      </p:pic>
    </p:spTree>
    <p:extLst>
      <p:ext uri="{BB962C8B-B14F-4D97-AF65-F5344CB8AC3E}">
        <p14:creationId xmlns:p14="http://schemas.microsoft.com/office/powerpoint/2010/main" val="19477617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152400" y="-79906"/>
            <a:ext cx="5943599" cy="7019229"/>
          </a:xfrm>
          <a:prstGeom prst="rect">
            <a:avLst/>
          </a:prstGeom>
          <a:noFill/>
        </p:spPr>
        <p:txBody>
          <a:bodyPr wrap="square">
            <a:spAutoFit/>
          </a:bodyPr>
          <a:lstStyle/>
          <a:p>
            <a:pPr marL="285750" indent="-285750" rtl="0" fontAlgn="base">
              <a:lnSpc>
                <a:spcPct val="150000"/>
              </a:lnSpc>
              <a:spcBef>
                <a:spcPts val="120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spcBef>
                <a:spcPts val="0"/>
              </a:spcBef>
              <a:spcAft>
                <a:spcPts val="0"/>
              </a:spcAft>
              <a:buBlip>
                <a:blip r:embed="rId3">
                  <a:extLst>
                    <a:ext uri="{96DAC541-7B7A-43D3-8B79-37D633B846F1}">
                      <asvg:svgBlip xmlns:asvg="http://schemas.microsoft.com/office/drawing/2016/SVG/main" r:embed="rId4"/>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1200329"/>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El EDI fomenta a través de sus miembros anticiparse a los acontecimientos y necesidades de los usuarios propiciando mecanismos para la simplicidad en la ejecución de los procesos. </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07886"/>
          </a:xfrm>
          <a:prstGeom prst="rect">
            <a:avLst/>
          </a:prstGeom>
          <a:noFill/>
        </p:spPr>
        <p:txBody>
          <a:bodyPr wrap="square" rtlCol="0">
            <a:spAutoFit/>
          </a:bodyPr>
          <a:lstStyle/>
          <a:p>
            <a:pPr algn="ctr"/>
            <a:r>
              <a:rPr lang="es-AR" sz="4000" dirty="0">
                <a:latin typeface="Lutschine Branding ExBold Nar" panose="00000908000000000000" pitchFamily="50" charset="0"/>
              </a:rPr>
              <a:t>Proactividad en los servicios</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406F58EF-78E8-4CC4-3083-540FC3FE3D58}"/>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E221BD8D-7C15-65E5-4935-BA64CE97FC87}"/>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CA9EB0F6-E3EB-9748-E737-2114B719D8E4}"/>
              </a:ext>
            </a:extLst>
          </p:cNvPr>
          <p:cNvCxnSpPr>
            <a:cxnSpLocks/>
          </p:cNvCxnSpPr>
          <p:nvPr/>
        </p:nvCxnSpPr>
        <p:spPr>
          <a:xfrm>
            <a:off x="6438900" y="2478164"/>
            <a:ext cx="5439832"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08825098-AAD2-93F9-8B5F-E4184D8FDE5C}"/>
              </a:ext>
            </a:extLst>
          </p:cNvPr>
          <p:cNvCxnSpPr>
            <a:cxnSpLocks/>
          </p:cNvCxnSpPr>
          <p:nvPr/>
        </p:nvCxnSpPr>
        <p:spPr>
          <a:xfrm>
            <a:off x="6461125" y="1770713"/>
            <a:ext cx="5417607"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9" name="Gráfico 18">
            <a:extLst>
              <a:ext uri="{FF2B5EF4-FFF2-40B4-BE49-F238E27FC236}">
                <a16:creationId xmlns:a16="http://schemas.microsoft.com/office/drawing/2014/main" id="{AF0D50F3-DB07-6574-60C8-291061D98DC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340248" y="6225687"/>
            <a:ext cx="636576" cy="636575"/>
          </a:xfrm>
          <a:prstGeom prst="rect">
            <a:avLst/>
          </a:prstGeom>
        </p:spPr>
      </p:pic>
    </p:spTree>
    <p:extLst>
      <p:ext uri="{BB962C8B-B14F-4D97-AF65-F5344CB8AC3E}">
        <p14:creationId xmlns:p14="http://schemas.microsoft.com/office/powerpoint/2010/main" val="11114113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152400" y="-79906"/>
            <a:ext cx="5943599" cy="6696064"/>
          </a:xfrm>
          <a:prstGeom prst="rect">
            <a:avLst/>
          </a:prstGeom>
          <a:noFill/>
        </p:spPr>
        <p:txBody>
          <a:bodyPr wrap="square">
            <a:spAutoFit/>
          </a:bodyPr>
          <a:lstStyle/>
          <a:p>
            <a:pPr marL="285750" indent="-285750" rtl="0" fontAlgn="base">
              <a:lnSpc>
                <a:spcPct val="150000"/>
              </a:lnSpc>
              <a:spcBef>
                <a:spcPts val="120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923330"/>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El EDI promueve evaluar diversas soluciones tecnológicas al intentar garantizar la eficacia y eficiencia de un servicio. </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69441"/>
          </a:xfrm>
          <a:prstGeom prst="rect">
            <a:avLst/>
          </a:prstGeom>
          <a:noFill/>
        </p:spPr>
        <p:txBody>
          <a:bodyPr wrap="square" rtlCol="0">
            <a:spAutoFit/>
          </a:bodyPr>
          <a:lstStyle/>
          <a:p>
            <a:pPr algn="ctr"/>
            <a:r>
              <a:rPr lang="es-AR" sz="4400" dirty="0">
                <a:latin typeface="Lutschine Branding ExBold Nar" panose="00000908000000000000" pitchFamily="50" charset="0"/>
              </a:rPr>
              <a:t>Efectividad y Eficiencia</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0A9180CC-8E6F-CB20-AEDF-A4219C357882}"/>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BB4C9113-1100-4F4F-0D4C-68F09FE37FAF}"/>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CEF8FBF6-4DDD-1250-A2F7-189EBA1C749A}"/>
              </a:ext>
            </a:extLst>
          </p:cNvPr>
          <p:cNvCxnSpPr>
            <a:cxnSpLocks/>
          </p:cNvCxnSpPr>
          <p:nvPr/>
        </p:nvCxnSpPr>
        <p:spPr>
          <a:xfrm>
            <a:off x="6810375" y="2512511"/>
            <a:ext cx="472440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3C54DB95-720B-1045-B379-025B7ECD26C7}"/>
              </a:ext>
            </a:extLst>
          </p:cNvPr>
          <p:cNvCxnSpPr>
            <a:cxnSpLocks/>
          </p:cNvCxnSpPr>
          <p:nvPr/>
        </p:nvCxnSpPr>
        <p:spPr>
          <a:xfrm>
            <a:off x="6810375" y="1805060"/>
            <a:ext cx="471170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20" name="Gráfico 19">
            <a:extLst>
              <a:ext uri="{FF2B5EF4-FFF2-40B4-BE49-F238E27FC236}">
                <a16:creationId xmlns:a16="http://schemas.microsoft.com/office/drawing/2014/main" id="{EC4C4C04-7D48-EE72-E555-D819DB4FDC1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947835" y="6225687"/>
            <a:ext cx="636576" cy="636575"/>
          </a:xfrm>
          <a:prstGeom prst="rect">
            <a:avLst/>
          </a:prstGeom>
        </p:spPr>
      </p:pic>
    </p:spTree>
    <p:extLst>
      <p:ext uri="{BB962C8B-B14F-4D97-AF65-F5344CB8AC3E}">
        <p14:creationId xmlns:p14="http://schemas.microsoft.com/office/powerpoint/2010/main" val="35959275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313267" y="80967"/>
            <a:ext cx="5469466" cy="6973063"/>
          </a:xfrm>
          <a:prstGeom prst="rect">
            <a:avLst/>
          </a:prstGeom>
          <a:noFill/>
        </p:spPr>
        <p:txBody>
          <a:bodyPr wrap="square">
            <a:spAutoFit/>
          </a:bodyPr>
          <a:lstStyle/>
          <a:p>
            <a:pPr marL="285750" indent="-285750" rtl="0" fontAlgn="base">
              <a:lnSpc>
                <a:spcPct val="150000"/>
              </a:lnSpc>
              <a:spcBef>
                <a:spcPts val="120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1754326"/>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Ante la falta de condiciones técnicas - jurídicas mínimas, el EDI garantiza dentro de su ámbito de competencia, la cobertura necesaria que se establezca de manera subsidiaria en la presente norma, permitiendo la integración plena de sus miembros,</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69441"/>
          </a:xfrm>
          <a:prstGeom prst="rect">
            <a:avLst/>
          </a:prstGeom>
          <a:noFill/>
        </p:spPr>
        <p:txBody>
          <a:bodyPr wrap="square" rtlCol="0">
            <a:spAutoFit/>
          </a:bodyPr>
          <a:lstStyle/>
          <a:p>
            <a:pPr algn="ctr"/>
            <a:r>
              <a:rPr lang="es-AR" sz="4400" dirty="0">
                <a:latin typeface="Lutschine Branding ExBold Nar" panose="00000908000000000000" pitchFamily="50" charset="0"/>
              </a:rPr>
              <a:t>Subsidiariedad y Cobertura</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61B7A9EE-51E7-77B3-1096-59391213AE3D}"/>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778EE1B8-B1A7-787F-24EB-CFDA25BDA1F2}"/>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73B334BA-5C32-F5E9-F140-7224692AE29A}"/>
              </a:ext>
            </a:extLst>
          </p:cNvPr>
          <p:cNvCxnSpPr>
            <a:cxnSpLocks/>
          </p:cNvCxnSpPr>
          <p:nvPr/>
        </p:nvCxnSpPr>
        <p:spPr>
          <a:xfrm>
            <a:off x="6374343" y="2500389"/>
            <a:ext cx="5570007"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C64C593F-816B-A98A-CE54-2E4D14A33370}"/>
              </a:ext>
            </a:extLst>
          </p:cNvPr>
          <p:cNvCxnSpPr>
            <a:cxnSpLocks/>
          </p:cNvCxnSpPr>
          <p:nvPr/>
        </p:nvCxnSpPr>
        <p:spPr>
          <a:xfrm>
            <a:off x="6374343" y="1792938"/>
            <a:ext cx="5570007"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8" name="Gráfico 17">
            <a:extLst>
              <a:ext uri="{FF2B5EF4-FFF2-40B4-BE49-F238E27FC236}">
                <a16:creationId xmlns:a16="http://schemas.microsoft.com/office/drawing/2014/main" id="{0582C58C-3C42-6BEE-F427-E392EDCA2F2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09899" y="6214157"/>
            <a:ext cx="636576" cy="636575"/>
          </a:xfrm>
          <a:prstGeom prst="rect">
            <a:avLst/>
          </a:prstGeom>
        </p:spPr>
      </p:pic>
    </p:spTree>
    <p:extLst>
      <p:ext uri="{BB962C8B-B14F-4D97-AF65-F5344CB8AC3E}">
        <p14:creationId xmlns:p14="http://schemas.microsoft.com/office/powerpoint/2010/main" val="4225907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152401" y="114829"/>
            <a:ext cx="5943599" cy="6465231"/>
          </a:xfrm>
          <a:prstGeom prst="rect">
            <a:avLst/>
          </a:prstGeom>
          <a:noFill/>
        </p:spPr>
        <p:txBody>
          <a:bodyPr wrap="square">
            <a:spAutoFit/>
          </a:bodyPr>
          <a:lstStyle/>
          <a:p>
            <a:pPr marL="285750" indent="-285750" rtl="0" fontAlgn="base">
              <a:lnSpc>
                <a:spcPct val="150000"/>
              </a:lnSpc>
              <a:spcBef>
                <a:spcPts val="120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spcBef>
                <a:spcPts val="0"/>
              </a:spcBef>
              <a:spcAft>
                <a:spcPts val="0"/>
              </a:spcAft>
              <a:buBlip>
                <a:blip r:embed="rId2">
                  <a:extLst>
                    <a:ext uri="{96DAC541-7B7A-43D3-8B79-37D633B846F1}">
                      <asvg:svgBlip xmlns:asvg="http://schemas.microsoft.com/office/drawing/2016/SVG/main" r:embed="rId3"/>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2700739"/>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Proteger la información respecto de la confidencialidad, integridad y disponibilidad cuando es compartida entre los miembros del EDI. </a:t>
            </a:r>
          </a:p>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El EDI garantiza la protección de los datos en su compartición entre los distintos miembros. Promueve a través de su gobernanza el cumplimiento de las disposiciones legales pertinentes</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69441"/>
          </a:xfrm>
          <a:prstGeom prst="rect">
            <a:avLst/>
          </a:prstGeom>
          <a:noFill/>
        </p:spPr>
        <p:txBody>
          <a:bodyPr wrap="square" rtlCol="0">
            <a:spAutoFit/>
          </a:bodyPr>
          <a:lstStyle/>
          <a:p>
            <a:pPr algn="ctr"/>
            <a:r>
              <a:rPr lang="es-AR" sz="4400" dirty="0">
                <a:latin typeface="Lutschine Branding ExBold Nar" panose="00000908000000000000" pitchFamily="50" charset="0"/>
              </a:rPr>
              <a:t>Seguridad de la Información</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428F5506-BBEF-81B0-EF88-468B8AFB77E5}"/>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CFF3FDCC-6E83-889E-9D08-0945EE523E4C}"/>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C7101AFD-B1D2-936F-827B-B92718F92238}"/>
              </a:ext>
            </a:extLst>
          </p:cNvPr>
          <p:cNvCxnSpPr>
            <a:cxnSpLocks/>
          </p:cNvCxnSpPr>
          <p:nvPr/>
        </p:nvCxnSpPr>
        <p:spPr>
          <a:xfrm>
            <a:off x="6219825" y="2500389"/>
            <a:ext cx="5814482"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F6465D78-0212-A65E-B972-2FCD270C62E8}"/>
              </a:ext>
            </a:extLst>
          </p:cNvPr>
          <p:cNvCxnSpPr>
            <a:cxnSpLocks/>
          </p:cNvCxnSpPr>
          <p:nvPr/>
        </p:nvCxnSpPr>
        <p:spPr>
          <a:xfrm flipV="1">
            <a:off x="6219825" y="1792938"/>
            <a:ext cx="5814482" cy="29512"/>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5" name="Gráfico 14">
            <a:extLst>
              <a:ext uri="{FF2B5EF4-FFF2-40B4-BE49-F238E27FC236}">
                <a16:creationId xmlns:a16="http://schemas.microsoft.com/office/drawing/2014/main" id="{99C3FB27-64BC-DFC4-E92D-4A367A5BFC0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61763" y="6214157"/>
            <a:ext cx="636576" cy="636575"/>
          </a:xfrm>
          <a:prstGeom prst="rect">
            <a:avLst/>
          </a:prstGeom>
        </p:spPr>
      </p:pic>
    </p:spTree>
    <p:extLst>
      <p:ext uri="{BB962C8B-B14F-4D97-AF65-F5344CB8AC3E}">
        <p14:creationId xmlns:p14="http://schemas.microsoft.com/office/powerpoint/2010/main" val="13930321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152401" y="114829"/>
            <a:ext cx="5943599" cy="6603731"/>
          </a:xfrm>
          <a:prstGeom prst="rect">
            <a:avLst/>
          </a:prstGeom>
          <a:noFill/>
        </p:spPr>
        <p:txBody>
          <a:bodyPr wrap="square">
            <a:spAutoFit/>
          </a:bodyPr>
          <a:lstStyle/>
          <a:p>
            <a:pPr marL="285750" indent="-285750" rtl="0" fontAlgn="base">
              <a:lnSpc>
                <a:spcPct val="150000"/>
              </a:lnSpc>
              <a:spcBef>
                <a:spcPts val="120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2031325"/>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Los miembros del ecosistema digital deben estimular y participar de los esquemas de interoperabilidad entre los sistemas de información públicos y privados, garantizando la compartición de la información de manera ágil y eficiente, con un espíritu colaborativo de acuerdo a la legislación vigente. </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69441"/>
          </a:xfrm>
          <a:prstGeom prst="rect">
            <a:avLst/>
          </a:prstGeom>
          <a:noFill/>
        </p:spPr>
        <p:txBody>
          <a:bodyPr wrap="square" rtlCol="0">
            <a:spAutoFit/>
          </a:bodyPr>
          <a:lstStyle/>
          <a:p>
            <a:pPr algn="ctr"/>
            <a:r>
              <a:rPr lang="es-AR" sz="4400" dirty="0">
                <a:latin typeface="Lutschine Branding ExBold Nar" panose="00000908000000000000" pitchFamily="50" charset="0"/>
              </a:rPr>
              <a:t>Colaboración y Participación</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8BD8EC91-328C-7B33-63DF-8DFB5281C6F5}"/>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CAA9FA38-26E9-C815-C0C1-5DFD03E8633D}"/>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2A0B90C5-DC4B-F114-E891-4FF9A145632E}"/>
              </a:ext>
            </a:extLst>
          </p:cNvPr>
          <p:cNvCxnSpPr>
            <a:cxnSpLocks/>
          </p:cNvCxnSpPr>
          <p:nvPr/>
        </p:nvCxnSpPr>
        <p:spPr>
          <a:xfrm>
            <a:off x="6178550" y="2500389"/>
            <a:ext cx="591185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77D00CD5-A5C0-2224-6706-A21FA6D01514}"/>
              </a:ext>
            </a:extLst>
          </p:cNvPr>
          <p:cNvCxnSpPr>
            <a:cxnSpLocks/>
          </p:cNvCxnSpPr>
          <p:nvPr/>
        </p:nvCxnSpPr>
        <p:spPr>
          <a:xfrm flipV="1">
            <a:off x="6191250" y="1792938"/>
            <a:ext cx="5930900" cy="23162"/>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6" name="Gráfico 15">
            <a:extLst>
              <a:ext uri="{FF2B5EF4-FFF2-40B4-BE49-F238E27FC236}">
                <a16:creationId xmlns:a16="http://schemas.microsoft.com/office/drawing/2014/main" id="{6DDC3790-7FC0-B982-FCC2-E34A7634A04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826315" y="6214157"/>
            <a:ext cx="636576" cy="636575"/>
          </a:xfrm>
          <a:prstGeom prst="rect">
            <a:avLst/>
          </a:prstGeom>
        </p:spPr>
      </p:pic>
    </p:spTree>
    <p:extLst>
      <p:ext uri="{BB962C8B-B14F-4D97-AF65-F5344CB8AC3E}">
        <p14:creationId xmlns:p14="http://schemas.microsoft.com/office/powerpoint/2010/main" val="11828332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152401" y="114829"/>
            <a:ext cx="5943599" cy="6603731"/>
          </a:xfrm>
          <a:prstGeom prst="rect">
            <a:avLst/>
          </a:prstGeom>
          <a:noFill/>
        </p:spPr>
        <p:txBody>
          <a:bodyPr wrap="square">
            <a:spAutoFit/>
          </a:bodyPr>
          <a:lstStyle/>
          <a:p>
            <a:pPr marL="285750" indent="-285750" rtl="0" fontAlgn="base">
              <a:lnSpc>
                <a:spcPct val="150000"/>
              </a:lnSpc>
              <a:spcBef>
                <a:spcPts val="120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1200329"/>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El EDI promueve la inclusión y acceso para que toda organización interesada pueda aprovechar plenamente las oportunidades que él ofrece a través de sus servicios. </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69441"/>
          </a:xfrm>
          <a:prstGeom prst="rect">
            <a:avLst/>
          </a:prstGeom>
          <a:noFill/>
        </p:spPr>
        <p:txBody>
          <a:bodyPr wrap="square" rtlCol="0">
            <a:spAutoFit/>
          </a:bodyPr>
          <a:lstStyle/>
          <a:p>
            <a:pPr algn="ctr"/>
            <a:r>
              <a:rPr lang="es-AR" sz="4400" dirty="0">
                <a:latin typeface="Lutschine Branding ExBold Nar" panose="00000908000000000000" pitchFamily="50" charset="0"/>
              </a:rPr>
              <a:t>Inclusión y Accesibilidad</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D89E1C7E-8EB5-657B-DB1E-E0A4EBC8A754}"/>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A82DCEE8-6551-5CA6-47CD-844017147CE7}"/>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D094EADA-2E5A-482E-3A56-2F185CAB9EEE}"/>
              </a:ext>
            </a:extLst>
          </p:cNvPr>
          <p:cNvCxnSpPr>
            <a:cxnSpLocks/>
          </p:cNvCxnSpPr>
          <p:nvPr/>
        </p:nvCxnSpPr>
        <p:spPr>
          <a:xfrm>
            <a:off x="6610350" y="2500389"/>
            <a:ext cx="5095875"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3868F73D-01F3-398C-8F2F-7F0269C89600}"/>
              </a:ext>
            </a:extLst>
          </p:cNvPr>
          <p:cNvCxnSpPr>
            <a:cxnSpLocks/>
          </p:cNvCxnSpPr>
          <p:nvPr/>
        </p:nvCxnSpPr>
        <p:spPr>
          <a:xfrm flipV="1">
            <a:off x="6610350" y="1792938"/>
            <a:ext cx="5099050" cy="29512"/>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4" name="Gráfico 13">
            <a:extLst>
              <a:ext uri="{FF2B5EF4-FFF2-40B4-BE49-F238E27FC236}">
                <a16:creationId xmlns:a16="http://schemas.microsoft.com/office/drawing/2014/main" id="{733425AE-93AA-9F2C-D524-6D7F0B5AA7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48819" y="6214157"/>
            <a:ext cx="636576" cy="636575"/>
          </a:xfrm>
          <a:prstGeom prst="rect">
            <a:avLst/>
          </a:prstGeom>
        </p:spPr>
      </p:pic>
    </p:spTree>
    <p:extLst>
      <p:ext uri="{BB962C8B-B14F-4D97-AF65-F5344CB8AC3E}">
        <p14:creationId xmlns:p14="http://schemas.microsoft.com/office/powerpoint/2010/main" val="30220466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152401" y="114829"/>
            <a:ext cx="5943599" cy="6603731"/>
          </a:xfrm>
          <a:prstGeom prst="rect">
            <a:avLst/>
          </a:prstGeom>
          <a:noFill/>
        </p:spPr>
        <p:txBody>
          <a:bodyPr wrap="square">
            <a:spAutoFit/>
          </a:bodyPr>
          <a:lstStyle/>
          <a:p>
            <a:pPr marL="285750" indent="-285750" rtl="0" fontAlgn="base">
              <a:lnSpc>
                <a:spcPct val="150000"/>
              </a:lnSpc>
              <a:spcBef>
                <a:spcPts val="120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1200329"/>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El EDI promueve la conservación del registro de toda la información que se comparte, según los plazos que indique la normativa legal pertinente. </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07886"/>
          </a:xfrm>
          <a:prstGeom prst="rect">
            <a:avLst/>
          </a:prstGeom>
          <a:noFill/>
        </p:spPr>
        <p:txBody>
          <a:bodyPr wrap="square" rtlCol="0">
            <a:spAutoFit/>
          </a:bodyPr>
          <a:lstStyle/>
          <a:p>
            <a:pPr algn="ctr"/>
            <a:r>
              <a:rPr lang="es-AR" sz="4000" dirty="0">
                <a:latin typeface="Lutschine Branding ExBold Nar" panose="00000908000000000000" pitchFamily="50" charset="0"/>
              </a:rPr>
              <a:t>Conservación de la Información</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56C1BEC6-B3E4-A8AE-F6FA-CED9509E2DB2}"/>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660CB6B6-12EA-1F9F-A945-176600749A73}"/>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024482D5-B39B-B753-7DA2-D58B09DF9FC9}"/>
              </a:ext>
            </a:extLst>
          </p:cNvPr>
          <p:cNvCxnSpPr>
            <a:cxnSpLocks/>
          </p:cNvCxnSpPr>
          <p:nvPr/>
        </p:nvCxnSpPr>
        <p:spPr>
          <a:xfrm>
            <a:off x="6178550" y="2500389"/>
            <a:ext cx="591185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50CF1357-07C0-E4AC-BA1B-8BF1E56DA569}"/>
              </a:ext>
            </a:extLst>
          </p:cNvPr>
          <p:cNvCxnSpPr>
            <a:cxnSpLocks/>
          </p:cNvCxnSpPr>
          <p:nvPr/>
        </p:nvCxnSpPr>
        <p:spPr>
          <a:xfrm flipV="1">
            <a:off x="6191250" y="1792938"/>
            <a:ext cx="5930900" cy="23162"/>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4" name="Gráfico 13">
            <a:extLst>
              <a:ext uri="{FF2B5EF4-FFF2-40B4-BE49-F238E27FC236}">
                <a16:creationId xmlns:a16="http://schemas.microsoft.com/office/drawing/2014/main" id="{D4621283-E6B0-C5C1-3A43-3290BDDBEEE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90867" y="6214157"/>
            <a:ext cx="636576" cy="636575"/>
          </a:xfrm>
          <a:prstGeom prst="rect">
            <a:avLst/>
          </a:prstGeom>
        </p:spPr>
      </p:pic>
    </p:spTree>
    <p:extLst>
      <p:ext uri="{BB962C8B-B14F-4D97-AF65-F5344CB8AC3E}">
        <p14:creationId xmlns:p14="http://schemas.microsoft.com/office/powerpoint/2010/main" val="16757124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9C004E33-0973-AAA5-652C-57C47EEC8AB0}"/>
              </a:ext>
            </a:extLst>
          </p:cNvPr>
          <p:cNvSpPr/>
          <p:nvPr/>
        </p:nvSpPr>
        <p:spPr>
          <a:xfrm>
            <a:off x="6096000" y="0"/>
            <a:ext cx="6096000" cy="6858000"/>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1" name="CuadroTexto 10">
            <a:extLst>
              <a:ext uri="{FF2B5EF4-FFF2-40B4-BE49-F238E27FC236}">
                <a16:creationId xmlns:a16="http://schemas.microsoft.com/office/drawing/2014/main" id="{1A63A1F4-8BF2-4BA8-292F-1DB1D288E637}"/>
              </a:ext>
            </a:extLst>
          </p:cNvPr>
          <p:cNvSpPr txBox="1"/>
          <p:nvPr/>
        </p:nvSpPr>
        <p:spPr>
          <a:xfrm>
            <a:off x="8679027" y="4614055"/>
            <a:ext cx="3127587" cy="861774"/>
          </a:xfrm>
          <a:prstGeom prst="rect">
            <a:avLst/>
          </a:prstGeom>
          <a:noFill/>
        </p:spPr>
        <p:txBody>
          <a:bodyPr wrap="none" rtlCol="0">
            <a:spAutoFit/>
          </a:bodyPr>
          <a:lstStyle/>
          <a:p>
            <a:r>
              <a:rPr lang="es-AR" b="1" dirty="0">
                <a:solidFill>
                  <a:schemeClr val="bg1"/>
                </a:solidFill>
                <a:latin typeface="Lutschine Branding Con" panose="00000506000000000000" pitchFamily="50" charset="0"/>
              </a:rPr>
              <a:t>Pablo</a:t>
            </a:r>
            <a:endParaRPr lang="es-AR" dirty="0">
              <a:solidFill>
                <a:srgbClr val="FCBF49"/>
              </a:solidFill>
              <a:latin typeface="Lutschine Branding Con x1" panose="00000806000000000000" pitchFamily="50" charset="0"/>
            </a:endParaRPr>
          </a:p>
          <a:p>
            <a:r>
              <a:rPr lang="es-AR" dirty="0">
                <a:solidFill>
                  <a:srgbClr val="FCBF49"/>
                </a:solidFill>
                <a:latin typeface="Lutschine Branding Con x1" panose="00000806000000000000" pitchFamily="50" charset="0"/>
              </a:rPr>
              <a:t>Barbosa</a:t>
            </a:r>
          </a:p>
          <a:p>
            <a:r>
              <a:rPr lang="es-AR" sz="1400" dirty="0">
                <a:solidFill>
                  <a:schemeClr val="bg1"/>
                </a:solidFill>
              </a:rPr>
              <a:t>Director Nacional de Gestión Territorial</a:t>
            </a:r>
          </a:p>
        </p:txBody>
      </p:sp>
      <p:sp>
        <p:nvSpPr>
          <p:cNvPr id="12" name="CuadroTexto 11">
            <a:extLst>
              <a:ext uri="{FF2B5EF4-FFF2-40B4-BE49-F238E27FC236}">
                <a16:creationId xmlns:a16="http://schemas.microsoft.com/office/drawing/2014/main" id="{E643E5E1-9ACF-66C8-C2B0-69BC9BAA21CF}"/>
              </a:ext>
            </a:extLst>
          </p:cNvPr>
          <p:cNvSpPr txBox="1"/>
          <p:nvPr/>
        </p:nvSpPr>
        <p:spPr>
          <a:xfrm>
            <a:off x="8679027" y="1057680"/>
            <a:ext cx="2405146" cy="1077218"/>
          </a:xfrm>
          <a:prstGeom prst="rect">
            <a:avLst/>
          </a:prstGeom>
          <a:noFill/>
        </p:spPr>
        <p:txBody>
          <a:bodyPr wrap="none" rtlCol="0">
            <a:spAutoFit/>
          </a:bodyPr>
          <a:lstStyle/>
          <a:p>
            <a:r>
              <a:rPr lang="es-AR" b="1" dirty="0">
                <a:solidFill>
                  <a:schemeClr val="bg1"/>
                </a:solidFill>
                <a:latin typeface="Lutschine Branding Con" panose="00000506000000000000" pitchFamily="50" charset="0"/>
              </a:rPr>
              <a:t>Micaela</a:t>
            </a:r>
          </a:p>
          <a:p>
            <a:r>
              <a:rPr lang="es-AR" dirty="0">
                <a:solidFill>
                  <a:srgbClr val="FCBF49"/>
                </a:solidFill>
                <a:latin typeface="Lutschine Branding Con x1" panose="00000806000000000000" pitchFamily="50" charset="0"/>
              </a:rPr>
              <a:t>Sánchez Malcolm</a:t>
            </a:r>
          </a:p>
          <a:p>
            <a:r>
              <a:rPr lang="es-AR" sz="1400" dirty="0">
                <a:solidFill>
                  <a:schemeClr val="bg1"/>
                </a:solidFill>
              </a:rPr>
              <a:t>Secretaría de Innovación </a:t>
            </a:r>
            <a:br>
              <a:rPr lang="es-AR" sz="1400" dirty="0">
                <a:solidFill>
                  <a:schemeClr val="bg1"/>
                </a:solidFill>
              </a:rPr>
            </a:br>
            <a:r>
              <a:rPr lang="es-AR" sz="1400" dirty="0">
                <a:solidFill>
                  <a:schemeClr val="bg1"/>
                </a:solidFill>
              </a:rPr>
              <a:t>Tecnológica del Sector Público</a:t>
            </a:r>
          </a:p>
        </p:txBody>
      </p:sp>
      <p:sp>
        <p:nvSpPr>
          <p:cNvPr id="13" name="CuadroTexto 12">
            <a:extLst>
              <a:ext uri="{FF2B5EF4-FFF2-40B4-BE49-F238E27FC236}">
                <a16:creationId xmlns:a16="http://schemas.microsoft.com/office/drawing/2014/main" id="{B5BBEDB5-A80E-6540-A47C-4BA1168C7D06}"/>
              </a:ext>
            </a:extLst>
          </p:cNvPr>
          <p:cNvSpPr txBox="1"/>
          <p:nvPr/>
        </p:nvSpPr>
        <p:spPr>
          <a:xfrm>
            <a:off x="8679027" y="2921644"/>
            <a:ext cx="3324115" cy="861774"/>
          </a:xfrm>
          <a:prstGeom prst="rect">
            <a:avLst/>
          </a:prstGeom>
          <a:noFill/>
        </p:spPr>
        <p:txBody>
          <a:bodyPr wrap="none" rtlCol="0">
            <a:spAutoFit/>
          </a:bodyPr>
          <a:lstStyle/>
          <a:p>
            <a:r>
              <a:rPr lang="es-AR" b="1" dirty="0">
                <a:solidFill>
                  <a:schemeClr val="bg1"/>
                </a:solidFill>
                <a:latin typeface="Lutschine Branding Con" panose="00000506000000000000" pitchFamily="50" charset="0"/>
              </a:rPr>
              <a:t>Luis Mariano</a:t>
            </a:r>
          </a:p>
          <a:p>
            <a:r>
              <a:rPr lang="es-AR" dirty="0">
                <a:solidFill>
                  <a:srgbClr val="FCBF49"/>
                </a:solidFill>
                <a:latin typeface="Lutschine Branding Con x1" panose="00000806000000000000" pitchFamily="50" charset="0"/>
              </a:rPr>
              <a:t>Papagni</a:t>
            </a:r>
          </a:p>
          <a:p>
            <a:r>
              <a:rPr lang="es-AR" sz="1400" dirty="0">
                <a:solidFill>
                  <a:schemeClr val="bg1"/>
                </a:solidFill>
              </a:rPr>
              <a:t>Subsecretario de Innovación Administrativa</a:t>
            </a:r>
          </a:p>
        </p:txBody>
      </p:sp>
      <p:sp>
        <p:nvSpPr>
          <p:cNvPr id="6" name="Elipse 5">
            <a:extLst>
              <a:ext uri="{FF2B5EF4-FFF2-40B4-BE49-F238E27FC236}">
                <a16:creationId xmlns:a16="http://schemas.microsoft.com/office/drawing/2014/main" id="{CE9B6580-45EC-09D0-2539-BC9D0C252ED6}"/>
              </a:ext>
            </a:extLst>
          </p:cNvPr>
          <p:cNvSpPr>
            <a:spLocks noChangeAspect="1"/>
          </p:cNvSpPr>
          <p:nvPr/>
        </p:nvSpPr>
        <p:spPr>
          <a:xfrm>
            <a:off x="6464300" y="651934"/>
            <a:ext cx="2160000" cy="2160000"/>
          </a:xfrm>
          <a:prstGeom prst="ellipse">
            <a:avLst/>
          </a:prstGeom>
          <a:blipFill>
            <a:blip r:embed="rId3"/>
            <a:stretch>
              <a:fillRect/>
            </a:stretch>
          </a:blipFill>
          <a:ln w="158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5" name="Elipse 4">
            <a:extLst>
              <a:ext uri="{FF2B5EF4-FFF2-40B4-BE49-F238E27FC236}">
                <a16:creationId xmlns:a16="http://schemas.microsoft.com/office/drawing/2014/main" id="{229236FB-A6DC-9B4E-B45A-FCF82D8F50B9}"/>
              </a:ext>
            </a:extLst>
          </p:cNvPr>
          <p:cNvSpPr>
            <a:spLocks noChangeAspect="1"/>
          </p:cNvSpPr>
          <p:nvPr/>
        </p:nvSpPr>
        <p:spPr>
          <a:xfrm>
            <a:off x="6464300" y="2272531"/>
            <a:ext cx="2160000" cy="2160000"/>
          </a:xfrm>
          <a:prstGeom prst="ellipse">
            <a:avLst/>
          </a:prstGeom>
          <a:blipFill>
            <a:blip r:embed="rId4"/>
            <a:stretch>
              <a:fillRect/>
            </a:stretch>
          </a:blipFill>
          <a:ln w="158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 name="Elipse 1">
            <a:extLst>
              <a:ext uri="{FF2B5EF4-FFF2-40B4-BE49-F238E27FC236}">
                <a16:creationId xmlns:a16="http://schemas.microsoft.com/office/drawing/2014/main" id="{FE8CE9DF-C28E-13A3-0A2F-EF36457D2306}"/>
              </a:ext>
            </a:extLst>
          </p:cNvPr>
          <p:cNvSpPr>
            <a:spLocks noChangeAspect="1"/>
          </p:cNvSpPr>
          <p:nvPr/>
        </p:nvSpPr>
        <p:spPr>
          <a:xfrm>
            <a:off x="6444933" y="3964942"/>
            <a:ext cx="2160000" cy="2160000"/>
          </a:xfrm>
          <a:prstGeom prst="ellipse">
            <a:avLst/>
          </a:prstGeom>
          <a:blipFill dpi="0" rotWithShape="1">
            <a:blip r:embed="rId5"/>
            <a:srcRect/>
            <a:stretch>
              <a:fillRect/>
            </a:stretch>
          </a:blipFill>
          <a:ln w="158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0" name="CuadroTexto 19">
            <a:extLst>
              <a:ext uri="{FF2B5EF4-FFF2-40B4-BE49-F238E27FC236}">
                <a16:creationId xmlns:a16="http://schemas.microsoft.com/office/drawing/2014/main" id="{5BDFD209-9748-D94E-31C3-F9F4572C53EC}"/>
              </a:ext>
            </a:extLst>
          </p:cNvPr>
          <p:cNvSpPr txBox="1"/>
          <p:nvPr/>
        </p:nvSpPr>
        <p:spPr>
          <a:xfrm>
            <a:off x="294030" y="3440271"/>
            <a:ext cx="5173136" cy="646331"/>
          </a:xfrm>
          <a:prstGeom prst="rect">
            <a:avLst/>
          </a:prstGeom>
          <a:noFill/>
        </p:spPr>
        <p:txBody>
          <a:bodyPr wrap="square">
            <a:spAutoFit/>
          </a:bodyPr>
          <a:lstStyle/>
          <a:p>
            <a:r>
              <a:rPr lang="es-AR" dirty="0">
                <a:latin typeface="Lutschine Branding" panose="00000506000000000000" pitchFamily="50" charset="0"/>
              </a:rPr>
              <a:t>disposición 39/2021 del 20/ago/2021</a:t>
            </a:r>
          </a:p>
          <a:p>
            <a:r>
              <a:rPr lang="es-AR" b="1" dirty="0">
                <a:latin typeface="Lutschine Branding" panose="00000506000000000000" pitchFamily="50" charset="0"/>
              </a:rPr>
              <a:t>Subsecretaria de Innovación Administrativa</a:t>
            </a:r>
          </a:p>
        </p:txBody>
      </p:sp>
      <p:sp>
        <p:nvSpPr>
          <p:cNvPr id="21" name="CuadroTexto 20">
            <a:extLst>
              <a:ext uri="{FF2B5EF4-FFF2-40B4-BE49-F238E27FC236}">
                <a16:creationId xmlns:a16="http://schemas.microsoft.com/office/drawing/2014/main" id="{7027A528-FBCB-BFC1-A54D-C325CBCD8A6A}"/>
              </a:ext>
            </a:extLst>
          </p:cNvPr>
          <p:cNvSpPr txBox="1"/>
          <p:nvPr/>
        </p:nvSpPr>
        <p:spPr>
          <a:xfrm>
            <a:off x="278790" y="117943"/>
            <a:ext cx="5173136" cy="1015663"/>
          </a:xfrm>
          <a:prstGeom prst="rect">
            <a:avLst/>
          </a:prstGeom>
          <a:noFill/>
        </p:spPr>
        <p:txBody>
          <a:bodyPr wrap="square" rtlCol="0">
            <a:spAutoFit/>
          </a:bodyPr>
          <a:lstStyle/>
          <a:p>
            <a:r>
              <a:rPr lang="es-AR" sz="6000" dirty="0">
                <a:latin typeface="Lutschine Branding ExBold Nar" panose="00000908000000000000" pitchFamily="50" charset="0"/>
              </a:rPr>
              <a:t>CUERPO ASESOR</a:t>
            </a:r>
          </a:p>
        </p:txBody>
      </p:sp>
      <p:sp>
        <p:nvSpPr>
          <p:cNvPr id="22" name="CuadroTexto 21">
            <a:extLst>
              <a:ext uri="{FF2B5EF4-FFF2-40B4-BE49-F238E27FC236}">
                <a16:creationId xmlns:a16="http://schemas.microsoft.com/office/drawing/2014/main" id="{7C7FA9DA-445D-1A7D-0871-9F0FDB280D2A}"/>
              </a:ext>
            </a:extLst>
          </p:cNvPr>
          <p:cNvSpPr txBox="1"/>
          <p:nvPr/>
        </p:nvSpPr>
        <p:spPr>
          <a:xfrm>
            <a:off x="294030" y="895588"/>
            <a:ext cx="5173135" cy="400110"/>
          </a:xfrm>
          <a:prstGeom prst="rect">
            <a:avLst/>
          </a:prstGeom>
          <a:noFill/>
        </p:spPr>
        <p:txBody>
          <a:bodyPr wrap="square" rtlCol="0">
            <a:spAutoFit/>
          </a:bodyPr>
          <a:lstStyle/>
          <a:p>
            <a:r>
              <a:rPr lang="es-AR" sz="2000" dirty="0">
                <a:latin typeface="Lutschine Branding ExBold Nar" panose="00000908000000000000" pitchFamily="50" charset="0"/>
              </a:rPr>
              <a:t>PARA EL DESARROLLO E IMPLEMENTACIÓN EN POLÍTICAS DE</a:t>
            </a:r>
          </a:p>
        </p:txBody>
      </p:sp>
      <p:sp>
        <p:nvSpPr>
          <p:cNvPr id="24" name="CuadroTexto 23">
            <a:extLst>
              <a:ext uri="{FF2B5EF4-FFF2-40B4-BE49-F238E27FC236}">
                <a16:creationId xmlns:a16="http://schemas.microsoft.com/office/drawing/2014/main" id="{54EA2958-47AA-001A-2D48-3A3356FC8341}"/>
              </a:ext>
            </a:extLst>
          </p:cNvPr>
          <p:cNvSpPr txBox="1"/>
          <p:nvPr/>
        </p:nvSpPr>
        <p:spPr>
          <a:xfrm>
            <a:off x="278790" y="1057680"/>
            <a:ext cx="5173135" cy="1015663"/>
          </a:xfrm>
          <a:prstGeom prst="rect">
            <a:avLst/>
          </a:prstGeom>
          <a:noFill/>
        </p:spPr>
        <p:txBody>
          <a:bodyPr wrap="square" rtlCol="0">
            <a:spAutoFit/>
          </a:bodyPr>
          <a:lstStyle/>
          <a:p>
            <a:r>
              <a:rPr lang="es-AR" sz="6000" dirty="0">
                <a:latin typeface="Lutschine Branding ExBold Nar" panose="00000908000000000000" pitchFamily="50" charset="0"/>
              </a:rPr>
              <a:t>iNTEROPERABILIDAD</a:t>
            </a:r>
          </a:p>
        </p:txBody>
      </p:sp>
      <p:pic>
        <p:nvPicPr>
          <p:cNvPr id="26" name="Gráfico 25">
            <a:extLst>
              <a:ext uri="{FF2B5EF4-FFF2-40B4-BE49-F238E27FC236}">
                <a16:creationId xmlns:a16="http://schemas.microsoft.com/office/drawing/2014/main" id="{C169B5DA-54C1-4AD3-47F2-C15F139BCB8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29840" y="5453530"/>
            <a:ext cx="1071033" cy="1071032"/>
          </a:xfrm>
          <a:prstGeom prst="rect">
            <a:avLst/>
          </a:prstGeom>
        </p:spPr>
      </p:pic>
    </p:spTree>
    <p:extLst>
      <p:ext uri="{BB962C8B-B14F-4D97-AF65-F5344CB8AC3E}">
        <p14:creationId xmlns:p14="http://schemas.microsoft.com/office/powerpoint/2010/main" val="27838301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152401" y="114829"/>
            <a:ext cx="5943599" cy="6603731"/>
          </a:xfrm>
          <a:prstGeom prst="rect">
            <a:avLst/>
          </a:prstGeom>
          <a:noFill/>
        </p:spPr>
        <p:txBody>
          <a:bodyPr wrap="square">
            <a:spAutoFit/>
          </a:bodyPr>
          <a:lstStyle/>
          <a:p>
            <a:pPr marL="285750" indent="-285750" rtl="0" fontAlgn="base">
              <a:lnSpc>
                <a:spcPct val="150000"/>
              </a:lnSpc>
              <a:spcBef>
                <a:spcPts val="120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1477328"/>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El EDI promueve el aspecto multilingüe de la integrabilidad cuando los servicios exigen compartir entre sistemas de información a través de las fronteras lingüísticas, preservando el significado de la información compartida. </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707886"/>
          </a:xfrm>
          <a:prstGeom prst="rect">
            <a:avLst/>
          </a:prstGeom>
          <a:noFill/>
        </p:spPr>
        <p:txBody>
          <a:bodyPr wrap="square" rtlCol="0">
            <a:spAutoFit/>
          </a:bodyPr>
          <a:lstStyle/>
          <a:p>
            <a:pPr algn="ctr"/>
            <a:r>
              <a:rPr lang="es-AR" sz="4000" dirty="0">
                <a:latin typeface="Lutschine Branding ExBold Nar" panose="00000908000000000000" pitchFamily="50" charset="0"/>
              </a:rPr>
              <a:t>Multilingüismo</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4E7E496D-334D-D676-107F-6071A3115525}"/>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28CC4800-C17C-1500-5682-C686D156842E}"/>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8FA4ABE6-4792-E610-BA74-766FEA1CBC6E}"/>
              </a:ext>
            </a:extLst>
          </p:cNvPr>
          <p:cNvCxnSpPr>
            <a:cxnSpLocks/>
          </p:cNvCxnSpPr>
          <p:nvPr/>
        </p:nvCxnSpPr>
        <p:spPr>
          <a:xfrm>
            <a:off x="7680325" y="2455002"/>
            <a:ext cx="290195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4B2C8565-77DE-9F92-E271-16ACC5934DC7}"/>
              </a:ext>
            </a:extLst>
          </p:cNvPr>
          <p:cNvCxnSpPr>
            <a:cxnSpLocks/>
          </p:cNvCxnSpPr>
          <p:nvPr/>
        </p:nvCxnSpPr>
        <p:spPr>
          <a:xfrm>
            <a:off x="7693025" y="1732613"/>
            <a:ext cx="288925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28" name="Gráfico 27">
            <a:extLst>
              <a:ext uri="{FF2B5EF4-FFF2-40B4-BE49-F238E27FC236}">
                <a16:creationId xmlns:a16="http://schemas.microsoft.com/office/drawing/2014/main" id="{87D1E155-B9EA-3F22-66A6-A078ED15D7E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555424" y="6214157"/>
            <a:ext cx="636576" cy="636575"/>
          </a:xfrm>
          <a:prstGeom prst="rect">
            <a:avLst/>
          </a:prstGeom>
        </p:spPr>
      </p:pic>
    </p:spTree>
    <p:extLst>
      <p:ext uri="{BB962C8B-B14F-4D97-AF65-F5344CB8AC3E}">
        <p14:creationId xmlns:p14="http://schemas.microsoft.com/office/powerpoint/2010/main" val="33185980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 name="CuadroTexto 24">
            <a:extLst>
              <a:ext uri="{FF2B5EF4-FFF2-40B4-BE49-F238E27FC236}">
                <a16:creationId xmlns:a16="http://schemas.microsoft.com/office/drawing/2014/main" id="{B2F463D9-5F2D-0F76-7E81-F84655F2A787}"/>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Mas valores</a:t>
            </a:r>
          </a:p>
        </p:txBody>
      </p:sp>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160931" y="260978"/>
            <a:ext cx="5943599" cy="6280565"/>
          </a:xfrm>
          <a:prstGeom prst="rect">
            <a:avLst/>
          </a:prstGeom>
          <a:noFill/>
        </p:spPr>
        <p:txBody>
          <a:bodyPr wrap="square">
            <a:spAutoFit/>
          </a:bodyPr>
          <a:lstStyle/>
          <a:p>
            <a:pPr marL="285750" indent="-285750" rtl="0" fontAlgn="base">
              <a:lnSpc>
                <a:spcPct val="150000"/>
              </a:lnSpc>
              <a:spcBef>
                <a:spcPts val="120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5903500"/>
            <a:ext cx="6096000" cy="584775"/>
          </a:xfrm>
          <a:prstGeom prst="rect">
            <a:avLst/>
          </a:prstGeom>
          <a:noFill/>
        </p:spPr>
        <p:txBody>
          <a:bodyPr wrap="square" rtlCol="0">
            <a:spAutoFit/>
          </a:bodyPr>
          <a:lstStyle/>
          <a:p>
            <a:pPr algn="ctr"/>
            <a:r>
              <a:rPr lang="es-AR" sz="3200" dirty="0">
                <a:latin typeface="Lutschine Branding ExBold Nar" panose="00000908000000000000" pitchFamily="50" charset="0"/>
              </a:rPr>
              <a:t>Multilingüismo</a:t>
            </a:r>
          </a:p>
        </p:txBody>
      </p:sp>
      <p:sp>
        <p:nvSpPr>
          <p:cNvPr id="8" name="Elipse 7">
            <a:extLst>
              <a:ext uri="{FF2B5EF4-FFF2-40B4-BE49-F238E27FC236}">
                <a16:creationId xmlns:a16="http://schemas.microsoft.com/office/drawing/2014/main" id="{4E7E496D-334D-D676-107F-6071A3115525}"/>
              </a:ext>
            </a:extLst>
          </p:cNvPr>
          <p:cNvSpPr>
            <a:spLocks noChangeAspect="1"/>
          </p:cNvSpPr>
          <p:nvPr/>
        </p:nvSpPr>
        <p:spPr>
          <a:xfrm>
            <a:off x="11025361"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28CC4800-C17C-1500-5682-C686D156842E}"/>
              </a:ext>
            </a:extLst>
          </p:cNvPr>
          <p:cNvSpPr>
            <a:spLocks noChangeAspect="1"/>
          </p:cNvSpPr>
          <p:nvPr/>
        </p:nvSpPr>
        <p:spPr>
          <a:xfrm>
            <a:off x="6973963"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pic>
        <p:nvPicPr>
          <p:cNvPr id="28" name="Gráfico 27">
            <a:extLst>
              <a:ext uri="{FF2B5EF4-FFF2-40B4-BE49-F238E27FC236}">
                <a16:creationId xmlns:a16="http://schemas.microsoft.com/office/drawing/2014/main" id="{87D1E155-B9EA-3F22-66A6-A078ED15D7E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555424" y="6214157"/>
            <a:ext cx="636576" cy="636575"/>
          </a:xfrm>
          <a:prstGeom prst="rect">
            <a:avLst/>
          </a:prstGeom>
        </p:spPr>
      </p:pic>
      <p:sp>
        <p:nvSpPr>
          <p:cNvPr id="13" name="CuadroTexto 12">
            <a:extLst>
              <a:ext uri="{FF2B5EF4-FFF2-40B4-BE49-F238E27FC236}">
                <a16:creationId xmlns:a16="http://schemas.microsoft.com/office/drawing/2014/main" id="{08E7DF8B-E9BC-5BC1-E18E-565744DBD2AD}"/>
              </a:ext>
            </a:extLst>
          </p:cNvPr>
          <p:cNvSpPr txBox="1"/>
          <p:nvPr/>
        </p:nvSpPr>
        <p:spPr>
          <a:xfrm>
            <a:off x="6103743" y="4951312"/>
            <a:ext cx="6096000" cy="584775"/>
          </a:xfrm>
          <a:prstGeom prst="rect">
            <a:avLst/>
          </a:prstGeom>
          <a:noFill/>
        </p:spPr>
        <p:txBody>
          <a:bodyPr wrap="square" rtlCol="0">
            <a:spAutoFit/>
          </a:bodyPr>
          <a:lstStyle/>
          <a:p>
            <a:pPr algn="ctr"/>
            <a:r>
              <a:rPr lang="es-AR" sz="3200" dirty="0">
                <a:latin typeface="Lutschine Branding ExBold Nar" panose="00000908000000000000" pitchFamily="50" charset="0"/>
              </a:rPr>
              <a:t>Conservación de la Información</a:t>
            </a:r>
          </a:p>
        </p:txBody>
      </p:sp>
      <p:cxnSp>
        <p:nvCxnSpPr>
          <p:cNvPr id="14" name="Conector recto 13">
            <a:extLst>
              <a:ext uri="{FF2B5EF4-FFF2-40B4-BE49-F238E27FC236}">
                <a16:creationId xmlns:a16="http://schemas.microsoft.com/office/drawing/2014/main" id="{8191F8CD-EC1B-409B-61D0-4CA024750638}"/>
              </a:ext>
            </a:extLst>
          </p:cNvPr>
          <p:cNvCxnSpPr>
            <a:cxnSpLocks/>
          </p:cNvCxnSpPr>
          <p:nvPr/>
        </p:nvCxnSpPr>
        <p:spPr>
          <a:xfrm>
            <a:off x="7704355" y="5751154"/>
            <a:ext cx="288000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7598FA7B-74A9-E45A-ECEA-8E2C870C9D28}"/>
              </a:ext>
            </a:extLst>
          </p:cNvPr>
          <p:cNvCxnSpPr>
            <a:cxnSpLocks/>
          </p:cNvCxnSpPr>
          <p:nvPr/>
        </p:nvCxnSpPr>
        <p:spPr>
          <a:xfrm flipV="1">
            <a:off x="7704355" y="4771817"/>
            <a:ext cx="288000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8" name="Conector recto 17">
            <a:extLst>
              <a:ext uri="{FF2B5EF4-FFF2-40B4-BE49-F238E27FC236}">
                <a16:creationId xmlns:a16="http://schemas.microsoft.com/office/drawing/2014/main" id="{B56FDB4A-ADB6-B100-3CBF-30CBB147B345}"/>
              </a:ext>
            </a:extLst>
          </p:cNvPr>
          <p:cNvCxnSpPr>
            <a:cxnSpLocks/>
          </p:cNvCxnSpPr>
          <p:nvPr/>
        </p:nvCxnSpPr>
        <p:spPr>
          <a:xfrm flipV="1">
            <a:off x="7704355" y="3792480"/>
            <a:ext cx="288000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0976CC71-98A7-4B3C-9207-F296D6AEFDB1}"/>
              </a:ext>
            </a:extLst>
          </p:cNvPr>
          <p:cNvSpPr txBox="1"/>
          <p:nvPr/>
        </p:nvSpPr>
        <p:spPr>
          <a:xfrm>
            <a:off x="6103743" y="2094748"/>
            <a:ext cx="6096000" cy="584775"/>
          </a:xfrm>
          <a:prstGeom prst="rect">
            <a:avLst/>
          </a:prstGeom>
          <a:noFill/>
        </p:spPr>
        <p:txBody>
          <a:bodyPr wrap="square" rtlCol="0">
            <a:spAutoFit/>
          </a:bodyPr>
          <a:lstStyle/>
          <a:p>
            <a:pPr algn="ctr"/>
            <a:r>
              <a:rPr lang="es-AR" sz="3200" dirty="0">
                <a:latin typeface="Lutschine Branding ExBold Nar" panose="00000908000000000000" pitchFamily="50" charset="0"/>
              </a:rPr>
              <a:t>Seguridad de la Información</a:t>
            </a:r>
          </a:p>
        </p:txBody>
      </p:sp>
      <p:cxnSp>
        <p:nvCxnSpPr>
          <p:cNvPr id="23" name="Conector recto 22">
            <a:extLst>
              <a:ext uri="{FF2B5EF4-FFF2-40B4-BE49-F238E27FC236}">
                <a16:creationId xmlns:a16="http://schemas.microsoft.com/office/drawing/2014/main" id="{2B7C3B47-9555-859B-942A-FB8E6D5F8ADE}"/>
              </a:ext>
            </a:extLst>
          </p:cNvPr>
          <p:cNvCxnSpPr>
            <a:cxnSpLocks/>
          </p:cNvCxnSpPr>
          <p:nvPr/>
        </p:nvCxnSpPr>
        <p:spPr>
          <a:xfrm>
            <a:off x="7704355" y="2813143"/>
            <a:ext cx="288000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sp>
        <p:nvSpPr>
          <p:cNvPr id="17" name="CuadroTexto 16">
            <a:extLst>
              <a:ext uri="{FF2B5EF4-FFF2-40B4-BE49-F238E27FC236}">
                <a16:creationId xmlns:a16="http://schemas.microsoft.com/office/drawing/2014/main" id="{92DE4A59-9477-06B7-951A-01F3688E37A5}"/>
              </a:ext>
            </a:extLst>
          </p:cNvPr>
          <p:cNvSpPr txBox="1"/>
          <p:nvPr/>
        </p:nvSpPr>
        <p:spPr>
          <a:xfrm>
            <a:off x="6111486" y="1142560"/>
            <a:ext cx="6096000" cy="584775"/>
          </a:xfrm>
          <a:prstGeom prst="rect">
            <a:avLst/>
          </a:prstGeom>
          <a:noFill/>
        </p:spPr>
        <p:txBody>
          <a:bodyPr wrap="square" rtlCol="0">
            <a:spAutoFit/>
          </a:bodyPr>
          <a:lstStyle/>
          <a:p>
            <a:pPr algn="ctr"/>
            <a:r>
              <a:rPr lang="es-AR" sz="3200" dirty="0">
                <a:latin typeface="Lutschine Branding ExBold Nar" panose="00000908000000000000" pitchFamily="50" charset="0"/>
              </a:rPr>
              <a:t>Subsidiariedad y Cobertura</a:t>
            </a:r>
          </a:p>
        </p:txBody>
      </p:sp>
      <p:cxnSp>
        <p:nvCxnSpPr>
          <p:cNvPr id="20" name="Conector recto 19">
            <a:extLst>
              <a:ext uri="{FF2B5EF4-FFF2-40B4-BE49-F238E27FC236}">
                <a16:creationId xmlns:a16="http://schemas.microsoft.com/office/drawing/2014/main" id="{97B3CC1F-3262-0D3D-22AC-05F1AA69A362}"/>
              </a:ext>
            </a:extLst>
          </p:cNvPr>
          <p:cNvCxnSpPr>
            <a:cxnSpLocks/>
          </p:cNvCxnSpPr>
          <p:nvPr/>
        </p:nvCxnSpPr>
        <p:spPr>
          <a:xfrm>
            <a:off x="7704355" y="1833806"/>
            <a:ext cx="288000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95EE423F-E317-85D4-5974-C0CC4748C8AD}"/>
              </a:ext>
            </a:extLst>
          </p:cNvPr>
          <p:cNvSpPr txBox="1"/>
          <p:nvPr/>
        </p:nvSpPr>
        <p:spPr>
          <a:xfrm>
            <a:off x="6103743" y="3046936"/>
            <a:ext cx="6096000" cy="584775"/>
          </a:xfrm>
          <a:prstGeom prst="rect">
            <a:avLst/>
          </a:prstGeom>
          <a:noFill/>
        </p:spPr>
        <p:txBody>
          <a:bodyPr wrap="square" rtlCol="0">
            <a:spAutoFit/>
          </a:bodyPr>
          <a:lstStyle/>
          <a:p>
            <a:pPr algn="ctr"/>
            <a:r>
              <a:rPr lang="es-AR" sz="3200" dirty="0">
                <a:latin typeface="Lutschine Branding ExBold Nar" panose="00000908000000000000" pitchFamily="50" charset="0"/>
              </a:rPr>
              <a:t>Colaboración y Participación</a:t>
            </a:r>
          </a:p>
        </p:txBody>
      </p:sp>
      <p:sp>
        <p:nvSpPr>
          <p:cNvPr id="24" name="CuadroTexto 23">
            <a:extLst>
              <a:ext uri="{FF2B5EF4-FFF2-40B4-BE49-F238E27FC236}">
                <a16:creationId xmlns:a16="http://schemas.microsoft.com/office/drawing/2014/main" id="{23C224A9-1A70-3C2D-31F9-43C71B6F6B42}"/>
              </a:ext>
            </a:extLst>
          </p:cNvPr>
          <p:cNvSpPr txBox="1"/>
          <p:nvPr/>
        </p:nvSpPr>
        <p:spPr>
          <a:xfrm>
            <a:off x="6103743" y="3999124"/>
            <a:ext cx="6096000" cy="584775"/>
          </a:xfrm>
          <a:prstGeom prst="rect">
            <a:avLst/>
          </a:prstGeom>
          <a:noFill/>
        </p:spPr>
        <p:txBody>
          <a:bodyPr wrap="square" rtlCol="0">
            <a:spAutoFit/>
          </a:bodyPr>
          <a:lstStyle/>
          <a:p>
            <a:pPr algn="ctr"/>
            <a:r>
              <a:rPr lang="es-AR" sz="3200" dirty="0">
                <a:latin typeface="Lutschine Branding ExBold Nar" panose="00000908000000000000" pitchFamily="50" charset="0"/>
              </a:rPr>
              <a:t>Inclusión y Accesibilidad</a:t>
            </a:r>
          </a:p>
        </p:txBody>
      </p:sp>
    </p:spTree>
    <p:extLst>
      <p:ext uri="{BB962C8B-B14F-4D97-AF65-F5344CB8AC3E}">
        <p14:creationId xmlns:p14="http://schemas.microsoft.com/office/powerpoint/2010/main" val="20693358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9C004E33-0973-AAA5-652C-57C47EEC8AB0}"/>
              </a:ext>
            </a:extLst>
          </p:cNvPr>
          <p:cNvSpPr/>
          <p:nvPr/>
        </p:nvSpPr>
        <p:spPr>
          <a:xfrm>
            <a:off x="0" y="3427200"/>
            <a:ext cx="12206375" cy="3430800"/>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35" name="CuadroTexto 34">
            <a:extLst>
              <a:ext uri="{FF2B5EF4-FFF2-40B4-BE49-F238E27FC236}">
                <a16:creationId xmlns:a16="http://schemas.microsoft.com/office/drawing/2014/main" id="{4FBEB9C5-B8DA-7050-9D8F-DA2A124FB01C}"/>
              </a:ext>
            </a:extLst>
          </p:cNvPr>
          <p:cNvSpPr txBox="1"/>
          <p:nvPr/>
        </p:nvSpPr>
        <p:spPr>
          <a:xfrm>
            <a:off x="292963" y="1359657"/>
            <a:ext cx="1447060" cy="707886"/>
          </a:xfrm>
          <a:prstGeom prst="rect">
            <a:avLst/>
          </a:prstGeom>
          <a:noFill/>
        </p:spPr>
        <p:txBody>
          <a:bodyPr wrap="square" rtlCol="0">
            <a:spAutoFit/>
          </a:bodyPr>
          <a:lstStyle/>
          <a:p>
            <a:r>
              <a:rPr lang="es-AR" sz="2000" b="1" dirty="0">
                <a:solidFill>
                  <a:srgbClr val="843511"/>
                </a:solidFill>
                <a:latin typeface="Lutschine Branding Con" panose="00000506000000000000" pitchFamily="50" charset="0"/>
              </a:rPr>
              <a:t>Próximos Pasos</a:t>
            </a:r>
          </a:p>
        </p:txBody>
      </p:sp>
      <p:sp>
        <p:nvSpPr>
          <p:cNvPr id="27" name="CuadroTexto 26">
            <a:extLst>
              <a:ext uri="{FF2B5EF4-FFF2-40B4-BE49-F238E27FC236}">
                <a16:creationId xmlns:a16="http://schemas.microsoft.com/office/drawing/2014/main" id="{65616560-A583-13BE-420A-B8F4F6641B18}"/>
              </a:ext>
            </a:extLst>
          </p:cNvPr>
          <p:cNvSpPr txBox="1"/>
          <p:nvPr/>
        </p:nvSpPr>
        <p:spPr>
          <a:xfrm>
            <a:off x="2160000" y="327908"/>
            <a:ext cx="9327474" cy="2764859"/>
          </a:xfrm>
          <a:prstGeom prst="rect">
            <a:avLst/>
          </a:prstGeom>
          <a:noFill/>
        </p:spPr>
        <p:txBody>
          <a:bodyPr wrap="square">
            <a:spAutoFit/>
          </a:bodyPr>
          <a:lstStyle/>
          <a:p>
            <a:pPr marL="285750" indent="-285750" algn="just" rtl="0" fontAlgn="base">
              <a:lnSpc>
                <a:spcPts val="2500"/>
              </a:lnSpc>
              <a:spcBef>
                <a:spcPts val="0"/>
              </a:spcBef>
              <a:spcAft>
                <a:spcPts val="2000"/>
              </a:spcAft>
              <a:buBlip>
                <a:blip r:embed="rId3">
                  <a:extLst>
                    <a:ext uri="{96DAC541-7B7A-43D3-8B79-37D633B846F1}">
                      <asvg:svgBlip xmlns:asvg="http://schemas.microsoft.com/office/drawing/2016/SVG/main" r:embed="rId4"/>
                    </a:ext>
                  </a:extLst>
                </a:blip>
              </a:buBlip>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Definir en forma explícita el modelo de </a:t>
            </a:r>
            <a:r>
              <a:rPr lang="es-AR" dirty="0">
                <a:solidFill>
                  <a:srgbClr val="843511"/>
                </a:solidFill>
                <a:latin typeface="Open Sans Semibold" panose="020B0706030804020204" pitchFamily="34" charset="0"/>
                <a:ea typeface="Open Sans Semibold" panose="020B0706030804020204" pitchFamily="34" charset="0"/>
                <a:cs typeface="Open Sans Semibold" panose="020B0706030804020204" pitchFamily="34" charset="0"/>
              </a:rPr>
              <a:t>Transformación Digital</a:t>
            </a:r>
            <a:r>
              <a:rPr lang="es-AR" dirty="0">
                <a:latin typeface="Open Sans Semibold" panose="020B0706030804020204" pitchFamily="34" charset="0"/>
                <a:ea typeface="Open Sans Semibold" panose="020B0706030804020204" pitchFamily="34" charset="0"/>
                <a:cs typeface="Open Sans Semibold" panose="020B0706030804020204" pitchFamily="34" charset="0"/>
              </a:rPr>
              <a:t>,</a:t>
            </a:r>
          </a:p>
          <a:p>
            <a:pPr marL="285750" indent="-285750" algn="just" rtl="0" fontAlgn="base">
              <a:lnSpc>
                <a:spcPts val="2500"/>
              </a:lnSpc>
              <a:spcBef>
                <a:spcPts val="0"/>
              </a:spcBef>
              <a:spcAft>
                <a:spcPts val="2000"/>
              </a:spcAft>
              <a:buBlip>
                <a:blip r:embed="rId3">
                  <a:extLst>
                    <a:ext uri="{96DAC541-7B7A-43D3-8B79-37D633B846F1}">
                      <asvg:svgBlip xmlns:asvg="http://schemas.microsoft.com/office/drawing/2016/SVG/main" r:embed="rId4"/>
                    </a:ext>
                  </a:extLst>
                </a:blip>
              </a:buBlip>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Continuar relevando el estado de las </a:t>
            </a:r>
            <a:r>
              <a:rPr lang="es-AR" dirty="0">
                <a:solidFill>
                  <a:srgbClr val="843511"/>
                </a:solidFill>
                <a:latin typeface="Open Sans Semibold" panose="020B0706030804020204" pitchFamily="34" charset="0"/>
                <a:ea typeface="Open Sans Semibold" panose="020B0706030804020204" pitchFamily="34" charset="0"/>
                <a:cs typeface="Open Sans Semibold" panose="020B0706030804020204" pitchFamily="34" charset="0"/>
              </a:rPr>
              <a:t>provincias y municipios </a:t>
            </a:r>
            <a:r>
              <a:rPr lang="es-AR" dirty="0">
                <a:latin typeface="Open Sans Semibold" panose="020B0706030804020204" pitchFamily="34" charset="0"/>
                <a:ea typeface="Open Sans Semibold" panose="020B0706030804020204" pitchFamily="34" charset="0"/>
                <a:cs typeface="Open Sans Semibold" panose="020B0706030804020204" pitchFamily="34" charset="0"/>
              </a:rPr>
              <a:t>en materia de interoperablidad,</a:t>
            </a:r>
          </a:p>
          <a:p>
            <a:pPr marL="285750" indent="-285750" algn="just" rtl="0" fontAlgn="base">
              <a:lnSpc>
                <a:spcPts val="2500"/>
              </a:lnSpc>
              <a:spcBef>
                <a:spcPts val="0"/>
              </a:spcBef>
              <a:spcAft>
                <a:spcPts val="2000"/>
              </a:spcAft>
              <a:buBlip>
                <a:blip r:embed="rId3">
                  <a:extLst>
                    <a:ext uri="{96DAC541-7B7A-43D3-8B79-37D633B846F1}">
                      <asvg:svgBlip xmlns:asvg="http://schemas.microsoft.com/office/drawing/2016/SVG/main" r:embed="rId4"/>
                    </a:ext>
                  </a:extLst>
                </a:blip>
              </a:buBlip>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Continuar el análisis de la </a:t>
            </a:r>
            <a:r>
              <a:rPr lang="es-AR" dirty="0">
                <a:solidFill>
                  <a:srgbClr val="843511"/>
                </a:solidFill>
                <a:latin typeface="Open Sans Semibold" panose="020B0706030804020204" pitchFamily="34" charset="0"/>
                <a:ea typeface="Open Sans Semibold" panose="020B0706030804020204" pitchFamily="34" charset="0"/>
                <a:cs typeface="Open Sans Semibold" panose="020B0706030804020204" pitchFamily="34" charset="0"/>
              </a:rPr>
              <a:t>Identidad Digital</a:t>
            </a:r>
            <a:r>
              <a:rPr lang="es-AR" dirty="0">
                <a:latin typeface="Open Sans Semibold" panose="020B0706030804020204" pitchFamily="34" charset="0"/>
                <a:ea typeface="Open Sans Semibold" panose="020B0706030804020204" pitchFamily="34" charset="0"/>
                <a:cs typeface="Open Sans Semibold" panose="020B0706030804020204" pitchFamily="34" charset="0"/>
              </a:rPr>
              <a:t>, identificando las fuentes auténticas de la identidad digital, </a:t>
            </a:r>
          </a:p>
          <a:p>
            <a:pPr marL="285750" indent="-285750" algn="just" rtl="0" fontAlgn="base">
              <a:lnSpc>
                <a:spcPts val="2500"/>
              </a:lnSpc>
              <a:spcBef>
                <a:spcPts val="0"/>
              </a:spcBef>
              <a:spcAft>
                <a:spcPts val="2000"/>
              </a:spcAft>
              <a:buBlip>
                <a:blip r:embed="rId3">
                  <a:extLst>
                    <a:ext uri="{96DAC541-7B7A-43D3-8B79-37D633B846F1}">
                      <asvg:svgBlip xmlns:asvg="http://schemas.microsoft.com/office/drawing/2016/SVG/main" r:embed="rId4"/>
                    </a:ext>
                  </a:extLst>
                </a:blip>
              </a:buBlip>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Encuentro federal de </a:t>
            </a:r>
            <a:r>
              <a:rPr lang="es-AR" dirty="0">
                <a:solidFill>
                  <a:srgbClr val="843511"/>
                </a:solidFill>
                <a:latin typeface="Open Sans Semibold" panose="020B0706030804020204" pitchFamily="34" charset="0"/>
                <a:ea typeface="Open Sans Semibold" panose="020B0706030804020204" pitchFamily="34" charset="0"/>
                <a:cs typeface="Open Sans Semibold" panose="020B0706030804020204" pitchFamily="34" charset="0"/>
              </a:rPr>
              <a:t>divulgación</a:t>
            </a:r>
            <a:r>
              <a:rPr lang="es-AR" dirty="0">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28" name="CuadroTexto 27">
            <a:extLst>
              <a:ext uri="{FF2B5EF4-FFF2-40B4-BE49-F238E27FC236}">
                <a16:creationId xmlns:a16="http://schemas.microsoft.com/office/drawing/2014/main" id="{375858DF-C92D-4C85-5193-B130943D772C}"/>
              </a:ext>
            </a:extLst>
          </p:cNvPr>
          <p:cNvSpPr txBox="1"/>
          <p:nvPr/>
        </p:nvSpPr>
        <p:spPr>
          <a:xfrm>
            <a:off x="14375" y="4461644"/>
            <a:ext cx="12192000" cy="1361911"/>
          </a:xfrm>
          <a:prstGeom prst="rect">
            <a:avLst/>
          </a:prstGeom>
          <a:noFill/>
        </p:spPr>
        <p:txBody>
          <a:bodyPr wrap="square">
            <a:spAutoFit/>
          </a:bodyPr>
          <a:lstStyle/>
          <a:p>
            <a:pPr algn="ctr" rtl="0">
              <a:lnSpc>
                <a:spcPts val="2500"/>
              </a:lnSpc>
              <a:spcBef>
                <a:spcPts val="0"/>
              </a:spcBef>
              <a:spcAft>
                <a:spcPts val="1200"/>
              </a:spcAft>
            </a:pPr>
            <a:r>
              <a:rPr lang="es-AR" sz="2800" dirty="0">
                <a:solidFill>
                  <a:schemeClr val="bg1"/>
                </a:solidFill>
                <a:latin typeface="Lutschine Branding x1" panose="00000806000000000000" pitchFamily="50" charset="0"/>
                <a:ea typeface="Open Sans Semibold" panose="020B0706030804020204" pitchFamily="34" charset="0"/>
                <a:cs typeface="Open Sans Semibold" panose="020B0706030804020204" pitchFamily="34" charset="0"/>
              </a:rPr>
              <a:t>¿Tienes experiencias para compartir?</a:t>
            </a:r>
          </a:p>
          <a:p>
            <a:pPr algn="ctr" rtl="0">
              <a:lnSpc>
                <a:spcPts val="2500"/>
              </a:lnSpc>
              <a:spcBef>
                <a:spcPts val="0"/>
              </a:spcBef>
              <a:spcAft>
                <a:spcPts val="1200"/>
              </a:spcAft>
            </a:pPr>
            <a:r>
              <a:rPr lang="es-AR" sz="2800" b="1" dirty="0">
                <a:solidFill>
                  <a:srgbClr val="EFA94A"/>
                </a:solidFill>
                <a:effectLst/>
                <a:latin typeface="Lutschine Branding x1" panose="00000806000000000000" pitchFamily="50" charset="0"/>
                <a:ea typeface="Open Sans Semibold" panose="020B0706030804020204" pitchFamily="34" charset="0"/>
                <a:cs typeface="Open Sans Semibold" panose="020B0706030804020204" pitchFamily="34" charset="0"/>
              </a:rPr>
              <a:t>Contactanos, </a:t>
            </a:r>
          </a:p>
          <a:p>
            <a:pPr algn="ctr" rtl="0">
              <a:lnSpc>
                <a:spcPts val="2500"/>
              </a:lnSpc>
              <a:spcBef>
                <a:spcPts val="0"/>
              </a:spcBef>
              <a:spcAft>
                <a:spcPts val="1200"/>
              </a:spcAft>
            </a:pPr>
            <a:r>
              <a:rPr lang="es-AR" sz="2800" b="1" dirty="0">
                <a:solidFill>
                  <a:schemeClr val="bg1"/>
                </a:solidFill>
                <a:effectLst/>
                <a:latin typeface="Lutschine Branding x1" panose="00000806000000000000" pitchFamily="50" charset="0"/>
                <a:ea typeface="Open Sans Semibold" panose="020B0706030804020204" pitchFamily="34" charset="0"/>
                <a:cs typeface="Open Sans Semibold" panose="020B0706030804020204" pitchFamily="34" charset="0"/>
              </a:rPr>
              <a:t>queremos conocerlas todas</a:t>
            </a:r>
          </a:p>
        </p:txBody>
      </p:sp>
      <p:sp>
        <p:nvSpPr>
          <p:cNvPr id="7" name="Elipse 6">
            <a:extLst>
              <a:ext uri="{FF2B5EF4-FFF2-40B4-BE49-F238E27FC236}">
                <a16:creationId xmlns:a16="http://schemas.microsoft.com/office/drawing/2014/main" id="{769F02F5-6D64-9296-A7F6-9F453EDCBBC1}"/>
              </a:ext>
            </a:extLst>
          </p:cNvPr>
          <p:cNvSpPr>
            <a:spLocks/>
          </p:cNvSpPr>
          <p:nvPr/>
        </p:nvSpPr>
        <p:spPr>
          <a:xfrm>
            <a:off x="-734189" y="399331"/>
            <a:ext cx="2628538" cy="2628538"/>
          </a:xfrm>
          <a:prstGeom prst="ellipse">
            <a:avLst/>
          </a:prstGeom>
          <a:noFill/>
          <a:ln w="158750">
            <a:solidFill>
              <a:srgbClr val="8435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pic>
        <p:nvPicPr>
          <p:cNvPr id="13" name="Gráfico 12">
            <a:extLst>
              <a:ext uri="{FF2B5EF4-FFF2-40B4-BE49-F238E27FC236}">
                <a16:creationId xmlns:a16="http://schemas.microsoft.com/office/drawing/2014/main" id="{66C7109E-0D50-93BB-B64D-9F052B5B3B4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169186" y="3127372"/>
            <a:ext cx="636576" cy="636575"/>
          </a:xfrm>
          <a:prstGeom prst="rect">
            <a:avLst/>
          </a:prstGeom>
        </p:spPr>
      </p:pic>
    </p:spTree>
    <p:extLst>
      <p:ext uri="{BB962C8B-B14F-4D97-AF65-F5344CB8AC3E}">
        <p14:creationId xmlns:p14="http://schemas.microsoft.com/office/powerpoint/2010/main" val="1118426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9BA1CB0C-29DD-66FF-1A1C-4CA9D268DDA0}"/>
              </a:ext>
            </a:extLst>
          </p:cNvPr>
          <p:cNvSpPr/>
          <p:nvPr/>
        </p:nvSpPr>
        <p:spPr>
          <a:xfrm>
            <a:off x="0" y="0"/>
            <a:ext cx="12192000" cy="3429000"/>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Gráfico 12">
            <a:extLst>
              <a:ext uri="{FF2B5EF4-FFF2-40B4-BE49-F238E27FC236}">
                <a16:creationId xmlns:a16="http://schemas.microsoft.com/office/drawing/2014/main" id="{59C85F9B-921B-6FD4-5FF7-D4B75F8662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15638" y="212347"/>
            <a:ext cx="3027900" cy="3027898"/>
          </a:xfrm>
          <a:prstGeom prst="rect">
            <a:avLst/>
          </a:prstGeom>
        </p:spPr>
      </p:pic>
      <p:cxnSp>
        <p:nvCxnSpPr>
          <p:cNvPr id="25" name="Conector recto 24">
            <a:extLst>
              <a:ext uri="{FF2B5EF4-FFF2-40B4-BE49-F238E27FC236}">
                <a16:creationId xmlns:a16="http://schemas.microsoft.com/office/drawing/2014/main" id="{C0DB3734-1C07-EB1E-B816-ADA82CE986B4}"/>
              </a:ext>
            </a:extLst>
          </p:cNvPr>
          <p:cNvCxnSpPr>
            <a:cxnSpLocks/>
          </p:cNvCxnSpPr>
          <p:nvPr/>
        </p:nvCxnSpPr>
        <p:spPr>
          <a:xfrm rot="5400000">
            <a:off x="10741025" y="1978025"/>
            <a:ext cx="290195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68BDEFD7-F20F-2FE6-CFA7-DCD095335112}"/>
              </a:ext>
            </a:extLst>
          </p:cNvPr>
          <p:cNvCxnSpPr>
            <a:cxnSpLocks/>
          </p:cNvCxnSpPr>
          <p:nvPr/>
        </p:nvCxnSpPr>
        <p:spPr>
          <a:xfrm rot="5400000">
            <a:off x="-1428115" y="1971675"/>
            <a:ext cx="2889250"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sp>
        <p:nvSpPr>
          <p:cNvPr id="27" name="CuadroTexto 26">
            <a:extLst>
              <a:ext uri="{FF2B5EF4-FFF2-40B4-BE49-F238E27FC236}">
                <a16:creationId xmlns:a16="http://schemas.microsoft.com/office/drawing/2014/main" id="{D9CABA02-9305-8CEC-BABA-C1078BFB9CDB}"/>
              </a:ext>
            </a:extLst>
          </p:cNvPr>
          <p:cNvSpPr txBox="1"/>
          <p:nvPr/>
        </p:nvSpPr>
        <p:spPr>
          <a:xfrm>
            <a:off x="4943538" y="870124"/>
            <a:ext cx="6223001" cy="1015663"/>
          </a:xfrm>
          <a:prstGeom prst="rect">
            <a:avLst/>
          </a:prstGeom>
          <a:noFill/>
        </p:spPr>
        <p:txBody>
          <a:bodyPr wrap="square" rtlCol="0">
            <a:spAutoFit/>
          </a:bodyPr>
          <a:lstStyle/>
          <a:p>
            <a:r>
              <a:rPr lang="es-AR" sz="6000" dirty="0">
                <a:solidFill>
                  <a:srgbClr val="FCBF49"/>
                </a:solidFill>
                <a:latin typeface="Lutschine Branding ExBold Nar" panose="00000908000000000000" pitchFamily="50" charset="0"/>
              </a:rPr>
              <a:t>CUERPO ASESOR</a:t>
            </a:r>
          </a:p>
        </p:txBody>
      </p:sp>
      <p:sp>
        <p:nvSpPr>
          <p:cNvPr id="28" name="CuadroTexto 27">
            <a:extLst>
              <a:ext uri="{FF2B5EF4-FFF2-40B4-BE49-F238E27FC236}">
                <a16:creationId xmlns:a16="http://schemas.microsoft.com/office/drawing/2014/main" id="{9CCDF43E-A2C7-06CF-CB25-3D7D6E6F72AD}"/>
              </a:ext>
            </a:extLst>
          </p:cNvPr>
          <p:cNvSpPr txBox="1"/>
          <p:nvPr/>
        </p:nvSpPr>
        <p:spPr>
          <a:xfrm>
            <a:off x="4943538" y="1642084"/>
            <a:ext cx="5723468" cy="400110"/>
          </a:xfrm>
          <a:prstGeom prst="rect">
            <a:avLst/>
          </a:prstGeom>
          <a:noFill/>
        </p:spPr>
        <p:txBody>
          <a:bodyPr wrap="square" rtlCol="0">
            <a:spAutoFit/>
          </a:bodyPr>
          <a:lstStyle/>
          <a:p>
            <a:r>
              <a:rPr lang="es-AR" sz="2000" dirty="0">
                <a:solidFill>
                  <a:srgbClr val="FCBF49"/>
                </a:solidFill>
                <a:latin typeface="Lutschine Branding ExBold Nar" panose="00000908000000000000" pitchFamily="50" charset="0"/>
              </a:rPr>
              <a:t>PARA EL DESARROLLO E IMPLEMENTACIÓN EN POLÍTICAS DE</a:t>
            </a:r>
          </a:p>
        </p:txBody>
      </p:sp>
      <p:sp>
        <p:nvSpPr>
          <p:cNvPr id="29" name="CuadroTexto 28">
            <a:extLst>
              <a:ext uri="{FF2B5EF4-FFF2-40B4-BE49-F238E27FC236}">
                <a16:creationId xmlns:a16="http://schemas.microsoft.com/office/drawing/2014/main" id="{D82A6A03-180B-3606-28E3-8571060DFD7E}"/>
              </a:ext>
            </a:extLst>
          </p:cNvPr>
          <p:cNvSpPr txBox="1"/>
          <p:nvPr/>
        </p:nvSpPr>
        <p:spPr>
          <a:xfrm>
            <a:off x="4943538" y="1810499"/>
            <a:ext cx="6223001" cy="1015663"/>
          </a:xfrm>
          <a:prstGeom prst="rect">
            <a:avLst/>
          </a:prstGeom>
          <a:noFill/>
        </p:spPr>
        <p:txBody>
          <a:bodyPr wrap="square" rtlCol="0">
            <a:spAutoFit/>
          </a:bodyPr>
          <a:lstStyle/>
          <a:p>
            <a:r>
              <a:rPr lang="es-AR" sz="6000" dirty="0">
                <a:solidFill>
                  <a:schemeClr val="bg1"/>
                </a:solidFill>
                <a:latin typeface="Lutschine Branding ExBold Nar" panose="00000908000000000000" pitchFamily="50" charset="0"/>
              </a:rPr>
              <a:t>iNTEROPERABILIDAD</a:t>
            </a:r>
          </a:p>
        </p:txBody>
      </p:sp>
      <p:sp>
        <p:nvSpPr>
          <p:cNvPr id="30" name="CuadroTexto 29">
            <a:extLst>
              <a:ext uri="{FF2B5EF4-FFF2-40B4-BE49-F238E27FC236}">
                <a16:creationId xmlns:a16="http://schemas.microsoft.com/office/drawing/2014/main" id="{E5EC7657-B1FF-5DB0-8E6C-D79F4C093354}"/>
              </a:ext>
            </a:extLst>
          </p:cNvPr>
          <p:cNvSpPr txBox="1"/>
          <p:nvPr/>
        </p:nvSpPr>
        <p:spPr>
          <a:xfrm>
            <a:off x="4985873" y="543619"/>
            <a:ext cx="5723468" cy="369332"/>
          </a:xfrm>
          <a:prstGeom prst="rect">
            <a:avLst/>
          </a:prstGeom>
          <a:noFill/>
        </p:spPr>
        <p:txBody>
          <a:bodyPr wrap="square" rtlCol="0">
            <a:spAutoFit/>
          </a:bodyPr>
          <a:lstStyle/>
          <a:p>
            <a:r>
              <a:rPr lang="es-AR" dirty="0">
                <a:solidFill>
                  <a:schemeClr val="bg1"/>
                </a:solidFill>
                <a:latin typeface="Lutschine Branding Con" panose="00000506000000000000" pitchFamily="50" charset="0"/>
              </a:rPr>
              <a:t>Presentación del</a:t>
            </a:r>
          </a:p>
        </p:txBody>
      </p:sp>
      <p:sp>
        <p:nvSpPr>
          <p:cNvPr id="12" name="CuadroTexto 11">
            <a:extLst>
              <a:ext uri="{FF2B5EF4-FFF2-40B4-BE49-F238E27FC236}">
                <a16:creationId xmlns:a16="http://schemas.microsoft.com/office/drawing/2014/main" id="{EC84A23A-3A2B-2125-69DB-C640CFEFD50A}"/>
              </a:ext>
            </a:extLst>
          </p:cNvPr>
          <p:cNvSpPr txBox="1"/>
          <p:nvPr/>
        </p:nvSpPr>
        <p:spPr>
          <a:xfrm>
            <a:off x="1395587" y="5792133"/>
            <a:ext cx="4068001" cy="461665"/>
          </a:xfrm>
          <a:prstGeom prst="rect">
            <a:avLst/>
          </a:prstGeom>
          <a:noFill/>
        </p:spPr>
        <p:txBody>
          <a:bodyPr wrap="square" rtlCol="0">
            <a:spAutoFit/>
          </a:bodyPr>
          <a:lstStyle/>
          <a:p>
            <a:pPr algn="ctr"/>
            <a:r>
              <a:rPr lang="es-AR" sz="2400" b="1" dirty="0">
                <a:solidFill>
                  <a:srgbClr val="843511"/>
                </a:solidFill>
                <a:latin typeface="Lutschine Branding ExBold Nar" panose="00000908000000000000" pitchFamily="50" charset="0"/>
              </a:rPr>
              <a:t>Ver/ bajar presentación</a:t>
            </a:r>
          </a:p>
        </p:txBody>
      </p:sp>
      <p:sp>
        <p:nvSpPr>
          <p:cNvPr id="16" name="CuadroTexto 15">
            <a:extLst>
              <a:ext uri="{FF2B5EF4-FFF2-40B4-BE49-F238E27FC236}">
                <a16:creationId xmlns:a16="http://schemas.microsoft.com/office/drawing/2014/main" id="{4C58020B-B289-FC57-2F91-DFEACB26B7B9}"/>
              </a:ext>
            </a:extLst>
          </p:cNvPr>
          <p:cNvSpPr txBox="1"/>
          <p:nvPr/>
        </p:nvSpPr>
        <p:spPr>
          <a:xfrm>
            <a:off x="1395588" y="6211721"/>
            <a:ext cx="4068000" cy="400110"/>
          </a:xfrm>
          <a:prstGeom prst="rect">
            <a:avLst/>
          </a:prstGeom>
          <a:noFill/>
        </p:spPr>
        <p:txBody>
          <a:bodyPr wrap="square" rtlCol="0">
            <a:spAutoFit/>
          </a:bodyPr>
          <a:lstStyle/>
          <a:p>
            <a:pPr algn="ctr"/>
            <a:r>
              <a:rPr lang="es-AR" sz="2000" b="1" dirty="0">
                <a:latin typeface="Lutschine Branding ExBold Nar" panose="00000908000000000000" pitchFamily="50" charset="0"/>
              </a:rPr>
              <a:t>Capitalsanjuan.ar/chaco</a:t>
            </a:r>
          </a:p>
        </p:txBody>
      </p:sp>
      <p:sp>
        <p:nvSpPr>
          <p:cNvPr id="23" name="Elipse 22">
            <a:extLst>
              <a:ext uri="{FF2B5EF4-FFF2-40B4-BE49-F238E27FC236}">
                <a16:creationId xmlns:a16="http://schemas.microsoft.com/office/drawing/2014/main" id="{58B360F8-1C74-263C-BEFA-81B5A5F75937}"/>
              </a:ext>
            </a:extLst>
          </p:cNvPr>
          <p:cNvSpPr>
            <a:spLocks noChangeAspect="1"/>
          </p:cNvSpPr>
          <p:nvPr/>
        </p:nvSpPr>
        <p:spPr>
          <a:xfrm>
            <a:off x="7875459" y="3926598"/>
            <a:ext cx="1764000" cy="1764000"/>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31" name="Elipse 30">
            <a:extLst>
              <a:ext uri="{FF2B5EF4-FFF2-40B4-BE49-F238E27FC236}">
                <a16:creationId xmlns:a16="http://schemas.microsoft.com/office/drawing/2014/main" id="{6BDB7016-DA82-8180-0209-261834214CBA}"/>
              </a:ext>
            </a:extLst>
          </p:cNvPr>
          <p:cNvSpPr>
            <a:spLocks noChangeAspect="1"/>
          </p:cNvSpPr>
          <p:nvPr/>
        </p:nvSpPr>
        <p:spPr>
          <a:xfrm>
            <a:off x="7754446" y="3805585"/>
            <a:ext cx="2006027" cy="2006027"/>
          </a:xfrm>
          <a:prstGeom prst="ellipse">
            <a:avLst/>
          </a:prstGeom>
          <a:blipFill>
            <a:blip r:embed="rId5"/>
            <a:stretch>
              <a:fillRect/>
            </a:stretch>
          </a:blipFill>
          <a:ln w="158750">
            <a:solidFill>
              <a:srgbClr val="8435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32" name="CuadroTexto 31">
            <a:extLst>
              <a:ext uri="{FF2B5EF4-FFF2-40B4-BE49-F238E27FC236}">
                <a16:creationId xmlns:a16="http://schemas.microsoft.com/office/drawing/2014/main" id="{BEBB23D6-60CB-3FF1-9F19-BE2AABF21AB3}"/>
              </a:ext>
            </a:extLst>
          </p:cNvPr>
          <p:cNvSpPr txBox="1"/>
          <p:nvPr/>
        </p:nvSpPr>
        <p:spPr>
          <a:xfrm>
            <a:off x="7490317" y="5811612"/>
            <a:ext cx="2534284" cy="800219"/>
          </a:xfrm>
          <a:prstGeom prst="rect">
            <a:avLst/>
          </a:prstGeom>
          <a:noFill/>
        </p:spPr>
        <p:txBody>
          <a:bodyPr wrap="none" rtlCol="0">
            <a:spAutoFit/>
          </a:bodyPr>
          <a:lstStyle/>
          <a:p>
            <a:pPr algn="ctr"/>
            <a:r>
              <a:rPr lang="es-AR" dirty="0">
                <a:solidFill>
                  <a:srgbClr val="843511"/>
                </a:solidFill>
                <a:latin typeface="Lutschine Branding Con x1" panose="00000806000000000000" pitchFamily="50" charset="0"/>
              </a:rPr>
              <a:t>Julio Elías qUATTROPANI</a:t>
            </a:r>
            <a:endParaRPr lang="es-AR" b="1" dirty="0">
              <a:latin typeface="Lutschine Branding Con" panose="00000506000000000000" pitchFamily="50" charset="0"/>
            </a:endParaRPr>
          </a:p>
          <a:p>
            <a:pPr algn="ctr"/>
            <a:r>
              <a:rPr lang="es-AR" sz="1400" dirty="0"/>
              <a:t>Subsecretario de Modernización</a:t>
            </a:r>
          </a:p>
          <a:p>
            <a:pPr algn="ctr"/>
            <a:r>
              <a:rPr lang="es-AR" sz="1400" dirty="0"/>
              <a:t>Ciudad de San Juan, San Juan</a:t>
            </a:r>
          </a:p>
        </p:txBody>
      </p:sp>
      <p:pic>
        <p:nvPicPr>
          <p:cNvPr id="1028" name="Picture 4" descr="QR Code">
            <a:extLst>
              <a:ext uri="{FF2B5EF4-FFF2-40B4-BE49-F238E27FC236}">
                <a16:creationId xmlns:a16="http://schemas.microsoft.com/office/drawing/2014/main" id="{7CA645E9-713A-2188-162E-4AC3A5DB773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12350"/>
          <a:stretch/>
        </p:blipFill>
        <p:spPr bwMode="auto">
          <a:xfrm>
            <a:off x="2421620" y="3805586"/>
            <a:ext cx="2015936" cy="2006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1211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9C004E33-0973-AAA5-652C-57C47EEC8AB0}"/>
              </a:ext>
            </a:extLst>
          </p:cNvPr>
          <p:cNvSpPr/>
          <p:nvPr/>
        </p:nvSpPr>
        <p:spPr>
          <a:xfrm>
            <a:off x="0" y="0"/>
            <a:ext cx="12206376" cy="6858000"/>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 name="Elipse 7">
            <a:extLst>
              <a:ext uri="{FF2B5EF4-FFF2-40B4-BE49-F238E27FC236}">
                <a16:creationId xmlns:a16="http://schemas.microsoft.com/office/drawing/2014/main" id="{EA280E64-5B3D-B929-6123-6C6A2B5C2321}"/>
              </a:ext>
            </a:extLst>
          </p:cNvPr>
          <p:cNvSpPr>
            <a:spLocks noChangeAspect="1"/>
          </p:cNvSpPr>
          <p:nvPr/>
        </p:nvSpPr>
        <p:spPr>
          <a:xfrm>
            <a:off x="8695705" y="1645997"/>
            <a:ext cx="2340000" cy="2340000"/>
          </a:xfrm>
          <a:prstGeom prst="ellipse">
            <a:avLst/>
          </a:prstGeom>
          <a:blipFill>
            <a:blip r:embed="rId3"/>
            <a:stretch>
              <a:fillRect/>
            </a:stretch>
          </a:blipFill>
          <a:ln w="158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Elipse 5">
            <a:extLst>
              <a:ext uri="{FF2B5EF4-FFF2-40B4-BE49-F238E27FC236}">
                <a16:creationId xmlns:a16="http://schemas.microsoft.com/office/drawing/2014/main" id="{CE9B6580-45EC-09D0-2539-BC9D0C252ED6}"/>
              </a:ext>
            </a:extLst>
          </p:cNvPr>
          <p:cNvSpPr>
            <a:spLocks noChangeAspect="1"/>
          </p:cNvSpPr>
          <p:nvPr/>
        </p:nvSpPr>
        <p:spPr>
          <a:xfrm>
            <a:off x="1336295" y="1645997"/>
            <a:ext cx="2340000" cy="2340000"/>
          </a:xfrm>
          <a:prstGeom prst="ellipse">
            <a:avLst/>
          </a:prstGeom>
          <a:blipFill dpi="0" rotWithShape="1">
            <a:blip r:embed="rId4"/>
            <a:srcRect/>
            <a:stretch>
              <a:fillRect/>
            </a:stretch>
          </a:blipFill>
          <a:ln w="158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5" name="Elipse 4">
            <a:extLst>
              <a:ext uri="{FF2B5EF4-FFF2-40B4-BE49-F238E27FC236}">
                <a16:creationId xmlns:a16="http://schemas.microsoft.com/office/drawing/2014/main" id="{229236FB-A6DC-9B4E-B45A-FCF82D8F50B9}"/>
              </a:ext>
            </a:extLst>
          </p:cNvPr>
          <p:cNvSpPr>
            <a:spLocks noChangeAspect="1"/>
          </p:cNvSpPr>
          <p:nvPr/>
        </p:nvSpPr>
        <p:spPr>
          <a:xfrm>
            <a:off x="3174560" y="1645997"/>
            <a:ext cx="2340000" cy="2340000"/>
          </a:xfrm>
          <a:prstGeom prst="ellipse">
            <a:avLst/>
          </a:prstGeom>
          <a:blipFill>
            <a:blip r:embed="rId5"/>
            <a:stretch>
              <a:fillRect/>
            </a:stretch>
          </a:blipFill>
          <a:ln w="158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7" name="Elipse 6">
            <a:extLst>
              <a:ext uri="{FF2B5EF4-FFF2-40B4-BE49-F238E27FC236}">
                <a16:creationId xmlns:a16="http://schemas.microsoft.com/office/drawing/2014/main" id="{9422C0F6-7FDF-397E-B270-318D7219500C}"/>
              </a:ext>
            </a:extLst>
          </p:cNvPr>
          <p:cNvSpPr>
            <a:spLocks noChangeAspect="1"/>
          </p:cNvSpPr>
          <p:nvPr/>
        </p:nvSpPr>
        <p:spPr>
          <a:xfrm>
            <a:off x="6854265" y="1645997"/>
            <a:ext cx="2340000" cy="2340000"/>
          </a:xfrm>
          <a:prstGeom prst="ellipse">
            <a:avLst/>
          </a:prstGeom>
          <a:blipFill>
            <a:blip r:embed="rId6"/>
            <a:stretch>
              <a:fillRect/>
            </a:stretch>
          </a:blipFill>
          <a:ln w="158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 name="Elipse 1">
            <a:extLst>
              <a:ext uri="{FF2B5EF4-FFF2-40B4-BE49-F238E27FC236}">
                <a16:creationId xmlns:a16="http://schemas.microsoft.com/office/drawing/2014/main" id="{FE8CE9DF-C28E-13A3-0A2F-EF36457D2306}"/>
              </a:ext>
            </a:extLst>
          </p:cNvPr>
          <p:cNvSpPr>
            <a:spLocks noChangeAspect="1"/>
          </p:cNvSpPr>
          <p:nvPr/>
        </p:nvSpPr>
        <p:spPr>
          <a:xfrm>
            <a:off x="5016000" y="1645997"/>
            <a:ext cx="2340000" cy="2340000"/>
          </a:xfrm>
          <a:prstGeom prst="ellipse">
            <a:avLst/>
          </a:prstGeom>
          <a:blipFill dpi="0" rotWithShape="1">
            <a:blip r:embed="rId7"/>
            <a:srcRect/>
            <a:stretch>
              <a:fillRect/>
            </a:stretch>
          </a:blipFill>
          <a:ln w="158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4" name="CuadroTexto 3">
            <a:extLst>
              <a:ext uri="{FF2B5EF4-FFF2-40B4-BE49-F238E27FC236}">
                <a16:creationId xmlns:a16="http://schemas.microsoft.com/office/drawing/2014/main" id="{8998AE30-D74B-F8C6-617D-2E4D963BBD9A}"/>
              </a:ext>
            </a:extLst>
          </p:cNvPr>
          <p:cNvSpPr txBox="1"/>
          <p:nvPr/>
        </p:nvSpPr>
        <p:spPr>
          <a:xfrm>
            <a:off x="6725697" y="4876734"/>
            <a:ext cx="2613215" cy="584775"/>
          </a:xfrm>
          <a:prstGeom prst="rect">
            <a:avLst/>
          </a:prstGeom>
          <a:noFill/>
        </p:spPr>
        <p:txBody>
          <a:bodyPr wrap="none" rtlCol="0">
            <a:spAutoFit/>
          </a:bodyPr>
          <a:lstStyle/>
          <a:p>
            <a:pPr algn="ctr"/>
            <a:r>
              <a:rPr lang="es-AR" b="1" dirty="0">
                <a:solidFill>
                  <a:schemeClr val="bg1"/>
                </a:solidFill>
                <a:latin typeface="Lutschine Branding Con" panose="00000506000000000000" pitchFamily="50" charset="0"/>
              </a:rPr>
              <a:t>Rodolfo E. </a:t>
            </a:r>
            <a:r>
              <a:rPr lang="es-AR" dirty="0">
                <a:solidFill>
                  <a:srgbClr val="FCBF49"/>
                </a:solidFill>
                <a:latin typeface="Lutschine Branding Con x1" panose="00000806000000000000" pitchFamily="50" charset="0"/>
              </a:rPr>
              <a:t>LAFFITTE</a:t>
            </a:r>
          </a:p>
          <a:p>
            <a:pPr algn="ctr"/>
            <a:r>
              <a:rPr lang="es-AR" sz="1400" dirty="0">
                <a:solidFill>
                  <a:schemeClr val="bg1"/>
                </a:solidFill>
              </a:rPr>
              <a:t>Consultor Independiente en TICs</a:t>
            </a:r>
            <a:endParaRPr lang="es-AR" sz="1400" b="1" dirty="0">
              <a:solidFill>
                <a:schemeClr val="bg1"/>
              </a:solidFill>
              <a:latin typeface="Lutschine Branding Con" panose="00000506000000000000" pitchFamily="50" charset="0"/>
            </a:endParaRPr>
          </a:p>
        </p:txBody>
      </p:sp>
      <p:sp>
        <p:nvSpPr>
          <p:cNvPr id="11" name="CuadroTexto 10">
            <a:extLst>
              <a:ext uri="{FF2B5EF4-FFF2-40B4-BE49-F238E27FC236}">
                <a16:creationId xmlns:a16="http://schemas.microsoft.com/office/drawing/2014/main" id="{1A63A1F4-8BF2-4BA8-292F-1DB1D288E637}"/>
              </a:ext>
            </a:extLst>
          </p:cNvPr>
          <p:cNvSpPr txBox="1"/>
          <p:nvPr/>
        </p:nvSpPr>
        <p:spPr>
          <a:xfrm>
            <a:off x="1021239" y="4031724"/>
            <a:ext cx="2967671" cy="800219"/>
          </a:xfrm>
          <a:prstGeom prst="rect">
            <a:avLst/>
          </a:prstGeom>
          <a:noFill/>
        </p:spPr>
        <p:txBody>
          <a:bodyPr wrap="none" rtlCol="0">
            <a:spAutoFit/>
          </a:bodyPr>
          <a:lstStyle/>
          <a:p>
            <a:pPr algn="ctr"/>
            <a:r>
              <a:rPr lang="es-AR" b="1" dirty="0">
                <a:solidFill>
                  <a:schemeClr val="bg1"/>
                </a:solidFill>
                <a:latin typeface="Lutschine Branding Con" panose="00000506000000000000" pitchFamily="50" charset="0"/>
              </a:rPr>
              <a:t>Patricia A. </a:t>
            </a:r>
            <a:r>
              <a:rPr lang="es-AR" dirty="0">
                <a:solidFill>
                  <a:srgbClr val="FCBF49"/>
                </a:solidFill>
                <a:latin typeface="Lutschine Branding Con x1" panose="00000806000000000000" pitchFamily="50" charset="0"/>
              </a:rPr>
              <a:t>Bazán</a:t>
            </a:r>
          </a:p>
          <a:p>
            <a:pPr algn="ctr"/>
            <a:r>
              <a:rPr lang="es-AR" sz="1400" dirty="0">
                <a:solidFill>
                  <a:schemeClr val="bg1"/>
                </a:solidFill>
              </a:rPr>
              <a:t>Profesora Titular Dedicación Exclusiva</a:t>
            </a:r>
          </a:p>
          <a:p>
            <a:pPr algn="ctr"/>
            <a:r>
              <a:rPr lang="es-AR" sz="1400" dirty="0">
                <a:solidFill>
                  <a:schemeClr val="bg1"/>
                </a:solidFill>
              </a:rPr>
              <a:t>Universidad Nacional de La Plata</a:t>
            </a:r>
          </a:p>
        </p:txBody>
      </p:sp>
      <p:sp>
        <p:nvSpPr>
          <p:cNvPr id="12" name="CuadroTexto 11">
            <a:extLst>
              <a:ext uri="{FF2B5EF4-FFF2-40B4-BE49-F238E27FC236}">
                <a16:creationId xmlns:a16="http://schemas.microsoft.com/office/drawing/2014/main" id="{E643E5E1-9ACF-66C8-C2B0-69BC9BAA21CF}"/>
              </a:ext>
            </a:extLst>
          </p:cNvPr>
          <p:cNvSpPr txBox="1"/>
          <p:nvPr/>
        </p:nvSpPr>
        <p:spPr>
          <a:xfrm>
            <a:off x="8419783" y="4031724"/>
            <a:ext cx="2534284" cy="800219"/>
          </a:xfrm>
          <a:prstGeom prst="rect">
            <a:avLst/>
          </a:prstGeom>
          <a:noFill/>
        </p:spPr>
        <p:txBody>
          <a:bodyPr wrap="none" rtlCol="0">
            <a:spAutoFit/>
          </a:bodyPr>
          <a:lstStyle/>
          <a:p>
            <a:pPr algn="ctr"/>
            <a:r>
              <a:rPr lang="es-AR" b="1" dirty="0">
                <a:solidFill>
                  <a:schemeClr val="bg1"/>
                </a:solidFill>
                <a:latin typeface="Lutschine Branding Con" panose="00000506000000000000" pitchFamily="50" charset="0"/>
              </a:rPr>
              <a:t>Julio E. </a:t>
            </a:r>
            <a:r>
              <a:rPr lang="es-AR" dirty="0">
                <a:solidFill>
                  <a:srgbClr val="FCBF49"/>
                </a:solidFill>
                <a:latin typeface="Lutschine Branding Con x1" panose="00000806000000000000" pitchFamily="50" charset="0"/>
              </a:rPr>
              <a:t>qUATTROPANI</a:t>
            </a:r>
          </a:p>
          <a:p>
            <a:pPr algn="ctr"/>
            <a:r>
              <a:rPr lang="es-AR" sz="1400" dirty="0">
                <a:solidFill>
                  <a:schemeClr val="bg1"/>
                </a:solidFill>
              </a:rPr>
              <a:t>Subsecretario de Modernización</a:t>
            </a:r>
          </a:p>
          <a:p>
            <a:pPr algn="ctr"/>
            <a:r>
              <a:rPr lang="es-AR" sz="1400" dirty="0">
                <a:solidFill>
                  <a:schemeClr val="bg1"/>
                </a:solidFill>
              </a:rPr>
              <a:t>Ciudad de San Juan, San Juan</a:t>
            </a:r>
          </a:p>
        </p:txBody>
      </p:sp>
      <p:sp>
        <p:nvSpPr>
          <p:cNvPr id="13" name="CuadroTexto 12">
            <a:extLst>
              <a:ext uri="{FF2B5EF4-FFF2-40B4-BE49-F238E27FC236}">
                <a16:creationId xmlns:a16="http://schemas.microsoft.com/office/drawing/2014/main" id="{B5BBEDB5-A80E-6540-A47C-4BA1168C7D06}"/>
              </a:ext>
            </a:extLst>
          </p:cNvPr>
          <p:cNvSpPr txBox="1"/>
          <p:nvPr/>
        </p:nvSpPr>
        <p:spPr>
          <a:xfrm>
            <a:off x="4514631" y="4031724"/>
            <a:ext cx="3297505" cy="800219"/>
          </a:xfrm>
          <a:prstGeom prst="rect">
            <a:avLst/>
          </a:prstGeom>
          <a:noFill/>
        </p:spPr>
        <p:txBody>
          <a:bodyPr wrap="none" rtlCol="0">
            <a:spAutoFit/>
          </a:bodyPr>
          <a:lstStyle/>
          <a:p>
            <a:pPr algn="ctr"/>
            <a:r>
              <a:rPr lang="es-AR" b="1" dirty="0">
                <a:solidFill>
                  <a:schemeClr val="bg1"/>
                </a:solidFill>
                <a:latin typeface="Lutschine Branding Con" panose="00000506000000000000" pitchFamily="50" charset="0"/>
              </a:rPr>
              <a:t>Gustavo  </a:t>
            </a:r>
            <a:r>
              <a:rPr lang="es-AR" dirty="0">
                <a:solidFill>
                  <a:srgbClr val="FCBF49"/>
                </a:solidFill>
                <a:latin typeface="Lutschine Branding Con x1" panose="00000806000000000000" pitchFamily="50" charset="0"/>
              </a:rPr>
              <a:t>Dongo</a:t>
            </a:r>
          </a:p>
          <a:p>
            <a:pPr algn="ctr"/>
            <a:r>
              <a:rPr lang="es-AR" sz="1400" dirty="0">
                <a:solidFill>
                  <a:schemeClr val="bg1"/>
                </a:solidFill>
              </a:rPr>
              <a:t>Representante del Consejo Profesional de </a:t>
            </a:r>
            <a:br>
              <a:rPr lang="es-AR" sz="1400" dirty="0">
                <a:solidFill>
                  <a:schemeClr val="bg1"/>
                </a:solidFill>
              </a:rPr>
            </a:br>
            <a:r>
              <a:rPr lang="es-AR" sz="1400" dirty="0">
                <a:solidFill>
                  <a:schemeClr val="bg1"/>
                </a:solidFill>
              </a:rPr>
              <a:t>Ciencias Informáticas de Buenos Aires</a:t>
            </a:r>
          </a:p>
        </p:txBody>
      </p:sp>
      <p:sp>
        <p:nvSpPr>
          <p:cNvPr id="14" name="CuadroTexto 13">
            <a:extLst>
              <a:ext uri="{FF2B5EF4-FFF2-40B4-BE49-F238E27FC236}">
                <a16:creationId xmlns:a16="http://schemas.microsoft.com/office/drawing/2014/main" id="{4FB39FF1-A429-424B-22AE-F097DEC4A9B9}"/>
              </a:ext>
            </a:extLst>
          </p:cNvPr>
          <p:cNvSpPr txBox="1"/>
          <p:nvPr/>
        </p:nvSpPr>
        <p:spPr>
          <a:xfrm>
            <a:off x="3088639" y="4876734"/>
            <a:ext cx="2511841" cy="800219"/>
          </a:xfrm>
          <a:prstGeom prst="rect">
            <a:avLst/>
          </a:prstGeom>
          <a:noFill/>
        </p:spPr>
        <p:txBody>
          <a:bodyPr wrap="none" rtlCol="0">
            <a:spAutoFit/>
          </a:bodyPr>
          <a:lstStyle/>
          <a:p>
            <a:pPr algn="ctr"/>
            <a:r>
              <a:rPr lang="es-AR" b="1" dirty="0">
                <a:solidFill>
                  <a:schemeClr val="bg1"/>
                </a:solidFill>
                <a:latin typeface="Lutschine Branding Con" panose="00000506000000000000" pitchFamily="50" charset="0"/>
              </a:rPr>
              <a:t>Mariela S. </a:t>
            </a:r>
            <a:r>
              <a:rPr lang="es-AR" dirty="0">
                <a:solidFill>
                  <a:srgbClr val="FCBF49"/>
                </a:solidFill>
                <a:latin typeface="Lutschine Branding Con x1" panose="00000806000000000000" pitchFamily="50" charset="0"/>
              </a:rPr>
              <a:t>Dolce</a:t>
            </a:r>
          </a:p>
          <a:p>
            <a:pPr algn="ctr"/>
            <a:r>
              <a:rPr lang="es-AR" sz="1400" dirty="0">
                <a:solidFill>
                  <a:schemeClr val="bg1"/>
                </a:solidFill>
              </a:rPr>
              <a:t>Subsecretaria de Modernización</a:t>
            </a:r>
          </a:p>
          <a:p>
            <a:pPr algn="ctr"/>
            <a:r>
              <a:rPr lang="es-AR" sz="1400" dirty="0">
                <a:solidFill>
                  <a:schemeClr val="bg1"/>
                </a:solidFill>
              </a:rPr>
              <a:t>Provincia del Chaco</a:t>
            </a:r>
          </a:p>
        </p:txBody>
      </p:sp>
      <p:cxnSp>
        <p:nvCxnSpPr>
          <p:cNvPr id="15" name="Conector recto 14">
            <a:extLst>
              <a:ext uri="{FF2B5EF4-FFF2-40B4-BE49-F238E27FC236}">
                <a16:creationId xmlns:a16="http://schemas.microsoft.com/office/drawing/2014/main" id="{70273BF3-3A7F-D464-A19F-AF7F83A63492}"/>
              </a:ext>
            </a:extLst>
          </p:cNvPr>
          <p:cNvCxnSpPr>
            <a:stCxn id="5" idx="4"/>
            <a:endCxn id="14" idx="0"/>
          </p:cNvCxnSpPr>
          <p:nvPr/>
        </p:nvCxnSpPr>
        <p:spPr>
          <a:xfrm>
            <a:off x="4344560" y="3985997"/>
            <a:ext cx="0" cy="89073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E69A1AE9-4832-AADC-24BD-10E60A35AA8A}"/>
              </a:ext>
            </a:extLst>
          </p:cNvPr>
          <p:cNvCxnSpPr/>
          <p:nvPr/>
        </p:nvCxnSpPr>
        <p:spPr>
          <a:xfrm>
            <a:off x="8027439" y="3841509"/>
            <a:ext cx="4866" cy="10352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D03D986F-BF00-9302-E20E-45D0639185E0}"/>
              </a:ext>
            </a:extLst>
          </p:cNvPr>
          <p:cNvSpPr txBox="1"/>
          <p:nvPr/>
        </p:nvSpPr>
        <p:spPr>
          <a:xfrm>
            <a:off x="1191087" y="755260"/>
            <a:ext cx="1862999" cy="369332"/>
          </a:xfrm>
          <a:prstGeom prst="rect">
            <a:avLst/>
          </a:prstGeom>
          <a:noFill/>
        </p:spPr>
        <p:txBody>
          <a:bodyPr wrap="square" rtlCol="0">
            <a:spAutoFit/>
          </a:bodyPr>
          <a:lstStyle/>
          <a:p>
            <a:r>
              <a:rPr lang="es-AR" dirty="0">
                <a:solidFill>
                  <a:srgbClr val="EFA94A"/>
                </a:solidFill>
                <a:latin typeface="Lutschine Branding x1" panose="00000806000000000000" pitchFamily="50" charset="0"/>
              </a:rPr>
              <a:t>CUERPO ASESOR</a:t>
            </a:r>
          </a:p>
        </p:txBody>
      </p:sp>
      <p:sp>
        <p:nvSpPr>
          <p:cNvPr id="18" name="CuadroTexto 17">
            <a:extLst>
              <a:ext uri="{FF2B5EF4-FFF2-40B4-BE49-F238E27FC236}">
                <a16:creationId xmlns:a16="http://schemas.microsoft.com/office/drawing/2014/main" id="{28B3E0AB-294C-FD2F-08B2-3E30148FD8CA}"/>
              </a:ext>
            </a:extLst>
          </p:cNvPr>
          <p:cNvSpPr txBox="1"/>
          <p:nvPr/>
        </p:nvSpPr>
        <p:spPr>
          <a:xfrm>
            <a:off x="2843274" y="755260"/>
            <a:ext cx="6355472" cy="369332"/>
          </a:xfrm>
          <a:prstGeom prst="rect">
            <a:avLst/>
          </a:prstGeom>
          <a:noFill/>
        </p:spPr>
        <p:txBody>
          <a:bodyPr wrap="square" rtlCol="0">
            <a:spAutoFit/>
          </a:bodyPr>
          <a:lstStyle/>
          <a:p>
            <a:r>
              <a:rPr lang="es-AR" dirty="0">
                <a:solidFill>
                  <a:schemeClr val="bg1"/>
                </a:solidFill>
                <a:latin typeface="Lutschine Branding x1" panose="00000806000000000000" pitchFamily="50" charset="0"/>
              </a:rPr>
              <a:t>PARA EL DESARROLLO E IMPLEMENTACIÓN EN POLÍTICAS DE</a:t>
            </a:r>
          </a:p>
        </p:txBody>
      </p:sp>
      <p:sp>
        <p:nvSpPr>
          <p:cNvPr id="19" name="CuadroTexto 18">
            <a:extLst>
              <a:ext uri="{FF2B5EF4-FFF2-40B4-BE49-F238E27FC236}">
                <a16:creationId xmlns:a16="http://schemas.microsoft.com/office/drawing/2014/main" id="{180EC665-7323-4C3C-0E58-DBA2A70BB911}"/>
              </a:ext>
            </a:extLst>
          </p:cNvPr>
          <p:cNvSpPr txBox="1"/>
          <p:nvPr/>
        </p:nvSpPr>
        <p:spPr>
          <a:xfrm>
            <a:off x="8754862" y="755260"/>
            <a:ext cx="2246050" cy="369332"/>
          </a:xfrm>
          <a:prstGeom prst="rect">
            <a:avLst/>
          </a:prstGeom>
          <a:noFill/>
        </p:spPr>
        <p:txBody>
          <a:bodyPr wrap="square" rtlCol="0">
            <a:spAutoFit/>
          </a:bodyPr>
          <a:lstStyle/>
          <a:p>
            <a:r>
              <a:rPr lang="es-AR" dirty="0">
                <a:solidFill>
                  <a:srgbClr val="EFA94A"/>
                </a:solidFill>
                <a:latin typeface="Lutschine Branding x1" panose="00000806000000000000" pitchFamily="50" charset="0"/>
              </a:rPr>
              <a:t>iNTEROPERABILIDAD</a:t>
            </a:r>
          </a:p>
        </p:txBody>
      </p:sp>
      <p:pic>
        <p:nvPicPr>
          <p:cNvPr id="34" name="Gráfico 33">
            <a:extLst>
              <a:ext uri="{FF2B5EF4-FFF2-40B4-BE49-F238E27FC236}">
                <a16:creationId xmlns:a16="http://schemas.microsoft.com/office/drawing/2014/main" id="{5A47555B-D5E9-A614-A5E7-908F8D46FE8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784900" y="5925533"/>
            <a:ext cx="636576" cy="636575"/>
          </a:xfrm>
          <a:prstGeom prst="rect">
            <a:avLst/>
          </a:prstGeom>
        </p:spPr>
      </p:pic>
      <p:sp>
        <p:nvSpPr>
          <p:cNvPr id="35" name="CuadroTexto 34">
            <a:extLst>
              <a:ext uri="{FF2B5EF4-FFF2-40B4-BE49-F238E27FC236}">
                <a16:creationId xmlns:a16="http://schemas.microsoft.com/office/drawing/2014/main" id="{4FBEB9C5-B8DA-7050-9D8F-DA2A124FB01C}"/>
              </a:ext>
            </a:extLst>
          </p:cNvPr>
          <p:cNvSpPr txBox="1"/>
          <p:nvPr/>
        </p:nvSpPr>
        <p:spPr>
          <a:xfrm>
            <a:off x="5075636" y="376677"/>
            <a:ext cx="2040728" cy="400110"/>
          </a:xfrm>
          <a:prstGeom prst="rect">
            <a:avLst/>
          </a:prstGeom>
          <a:noFill/>
        </p:spPr>
        <p:txBody>
          <a:bodyPr wrap="square" rtlCol="0">
            <a:spAutoFit/>
          </a:bodyPr>
          <a:lstStyle/>
          <a:p>
            <a:pPr algn="ctr"/>
            <a:r>
              <a:rPr lang="es-AR" sz="2000" dirty="0">
                <a:solidFill>
                  <a:srgbClr val="EFA94A"/>
                </a:solidFill>
                <a:latin typeface="Lutschine Branding x1" panose="00000806000000000000" pitchFamily="50" charset="0"/>
              </a:rPr>
              <a:t>Miembros del</a:t>
            </a:r>
          </a:p>
        </p:txBody>
      </p:sp>
    </p:spTree>
    <p:extLst>
      <p:ext uri="{BB962C8B-B14F-4D97-AF65-F5344CB8AC3E}">
        <p14:creationId xmlns:p14="http://schemas.microsoft.com/office/powerpoint/2010/main" val="363606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9C004E33-0973-AAA5-652C-57C47EEC8AB0}"/>
              </a:ext>
            </a:extLst>
          </p:cNvPr>
          <p:cNvSpPr/>
          <p:nvPr/>
        </p:nvSpPr>
        <p:spPr>
          <a:xfrm>
            <a:off x="0" y="-1"/>
            <a:ext cx="12206376" cy="343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35" name="CuadroTexto 34">
            <a:extLst>
              <a:ext uri="{FF2B5EF4-FFF2-40B4-BE49-F238E27FC236}">
                <a16:creationId xmlns:a16="http://schemas.microsoft.com/office/drawing/2014/main" id="{4FBEB9C5-B8DA-7050-9D8F-DA2A124FB01C}"/>
              </a:ext>
            </a:extLst>
          </p:cNvPr>
          <p:cNvSpPr txBox="1"/>
          <p:nvPr/>
        </p:nvSpPr>
        <p:spPr>
          <a:xfrm>
            <a:off x="178805" y="1509944"/>
            <a:ext cx="1078495" cy="400110"/>
          </a:xfrm>
          <a:prstGeom prst="rect">
            <a:avLst/>
          </a:prstGeom>
          <a:noFill/>
        </p:spPr>
        <p:txBody>
          <a:bodyPr wrap="square" rtlCol="0">
            <a:spAutoFit/>
          </a:bodyPr>
          <a:lstStyle/>
          <a:p>
            <a:r>
              <a:rPr lang="es-AR" sz="2000" b="1" dirty="0">
                <a:solidFill>
                  <a:schemeClr val="bg1"/>
                </a:solidFill>
                <a:latin typeface="Lutschine Branding Con" panose="00000506000000000000" pitchFamily="50" charset="0"/>
              </a:rPr>
              <a:t>Misión</a:t>
            </a:r>
          </a:p>
        </p:txBody>
      </p:sp>
      <p:sp>
        <p:nvSpPr>
          <p:cNvPr id="27" name="CuadroTexto 26">
            <a:extLst>
              <a:ext uri="{FF2B5EF4-FFF2-40B4-BE49-F238E27FC236}">
                <a16:creationId xmlns:a16="http://schemas.microsoft.com/office/drawing/2014/main" id="{65616560-A583-13BE-420A-B8F4F6641B18}"/>
              </a:ext>
            </a:extLst>
          </p:cNvPr>
          <p:cNvSpPr txBox="1"/>
          <p:nvPr/>
        </p:nvSpPr>
        <p:spPr>
          <a:xfrm>
            <a:off x="2151988" y="1041890"/>
            <a:ext cx="9327474" cy="1354217"/>
          </a:xfrm>
          <a:prstGeom prst="rect">
            <a:avLst/>
          </a:prstGeom>
          <a:noFill/>
        </p:spPr>
        <p:txBody>
          <a:bodyPr wrap="square">
            <a:spAutoFit/>
          </a:bodyPr>
          <a:lstStyle/>
          <a:p>
            <a:pPr algn="just" rtl="0">
              <a:lnSpc>
                <a:spcPts val="2500"/>
              </a:lnSpc>
              <a:spcBef>
                <a:spcPts val="0"/>
              </a:spcBef>
              <a:spcAft>
                <a:spcPts val="0"/>
              </a:spcAft>
            </a:pPr>
            <a:r>
              <a:rPr lang="es-AR" sz="1800" b="0" i="0" u="none" strike="noStrike" dirty="0">
                <a:solidFill>
                  <a:schemeClr val="bg1"/>
                </a:solidFill>
                <a:effectLst/>
                <a:latin typeface="Open Sans Semibold" panose="020B0706030804020204" pitchFamily="34" charset="0"/>
                <a:ea typeface="Open Sans Semibold" panose="020B0706030804020204" pitchFamily="34" charset="0"/>
                <a:cs typeface="Open Sans Semibold" panose="020B0706030804020204" pitchFamily="34" charset="0"/>
              </a:rPr>
              <a:t>Brindar asesoramiento a la Subsecretaría de Innovación Administrativa en temas relacionados con la interoperabilidad e integrabilidad que le </a:t>
            </a:r>
            <a:r>
              <a:rPr lang="es-AR" b="0" i="0" u="none" strike="noStrike" dirty="0">
                <a:solidFill>
                  <a:schemeClr val="bg1"/>
                </a:solidFill>
                <a:effectLst/>
                <a:latin typeface="Open Sans Semibold" panose="020B0706030804020204" pitchFamily="34" charset="0"/>
                <a:ea typeface="Open Sans Semibold" panose="020B0706030804020204" pitchFamily="34" charset="0"/>
                <a:cs typeface="Open Sans Semibold" panose="020B0706030804020204" pitchFamily="34" charset="0"/>
              </a:rPr>
              <a:t>permitan definir los </a:t>
            </a:r>
            <a:r>
              <a:rPr lang="es-AR" b="0" i="0" u="none" strike="noStrike" dirty="0">
                <a:solidFill>
                  <a:srgbClr val="FCBF49"/>
                </a:solidFill>
                <a:effectLst/>
                <a:latin typeface="Open Sans Semibold" panose="020B0706030804020204" pitchFamily="34" charset="0"/>
                <a:ea typeface="Open Sans Semibold" panose="020B0706030804020204" pitchFamily="34" charset="0"/>
                <a:cs typeface="Open Sans Semibold" panose="020B0706030804020204" pitchFamily="34" charset="0"/>
              </a:rPr>
              <a:t>lineamientos de la convivencia digital Argentina</a:t>
            </a:r>
            <a:r>
              <a:rPr lang="es-AR" sz="1800" b="0" i="0" u="none" strike="noStrike" dirty="0">
                <a:solidFill>
                  <a:schemeClr val="bg1"/>
                </a:solidFill>
                <a:effectLst/>
                <a:latin typeface="Open Sans Semibold" panose="020B0706030804020204" pitchFamily="34" charset="0"/>
                <a:ea typeface="Open Sans Semibold" panose="020B0706030804020204" pitchFamily="34" charset="0"/>
                <a:cs typeface="Open Sans Semibold" panose="020B0706030804020204" pitchFamily="34" charset="0"/>
              </a:rPr>
              <a:t>. Colaborar en la concientización de la importancia de participar de un </a:t>
            </a:r>
            <a:r>
              <a:rPr lang="es-AR" sz="1800" b="0" i="0" u="none" strike="noStrike" dirty="0">
                <a:solidFill>
                  <a:srgbClr val="FCBF49"/>
                </a:solidFill>
                <a:effectLst/>
                <a:latin typeface="Open Sans Semibold" panose="020B0706030804020204" pitchFamily="34" charset="0"/>
                <a:ea typeface="Open Sans Semibold" panose="020B0706030804020204" pitchFamily="34" charset="0"/>
                <a:cs typeface="Open Sans Semibold" panose="020B0706030804020204" pitchFamily="34" charset="0"/>
              </a:rPr>
              <a:t>sistema integrado federal</a:t>
            </a:r>
            <a:r>
              <a:rPr lang="es-AR" sz="1800" b="0" i="0" u="none" strike="noStrike" dirty="0">
                <a:solidFill>
                  <a:schemeClr val="bg1"/>
                </a:solidFill>
                <a:effectLst/>
                <a:latin typeface="Open Sans Semibold" panose="020B0706030804020204" pitchFamily="34" charset="0"/>
                <a:ea typeface="Open Sans Semibold" panose="020B0706030804020204" pitchFamily="34" charset="0"/>
                <a:cs typeface="Open Sans Semibold" panose="020B0706030804020204" pitchFamily="34" charset="0"/>
              </a:rPr>
              <a:t>.  </a:t>
            </a:r>
            <a:endParaRPr lang="es-AR" b="0" dirty="0">
              <a:solidFill>
                <a:schemeClr val="bg1"/>
              </a:solidFill>
              <a:effectLst/>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CuadroTexto 27">
            <a:extLst>
              <a:ext uri="{FF2B5EF4-FFF2-40B4-BE49-F238E27FC236}">
                <a16:creationId xmlns:a16="http://schemas.microsoft.com/office/drawing/2014/main" id="{375858DF-C92D-4C85-5193-B130943D772C}"/>
              </a:ext>
            </a:extLst>
          </p:cNvPr>
          <p:cNvSpPr txBox="1"/>
          <p:nvPr/>
        </p:nvSpPr>
        <p:spPr>
          <a:xfrm>
            <a:off x="2151988" y="4940250"/>
            <a:ext cx="9327474" cy="392415"/>
          </a:xfrm>
          <a:prstGeom prst="rect">
            <a:avLst/>
          </a:prstGeom>
          <a:noFill/>
        </p:spPr>
        <p:txBody>
          <a:bodyPr wrap="square">
            <a:spAutoFit/>
          </a:bodyPr>
          <a:lstStyle/>
          <a:p>
            <a:pPr algn="just" rtl="0">
              <a:lnSpc>
                <a:spcPts val="2500"/>
              </a:lnSpc>
              <a:spcBef>
                <a:spcPts val="0"/>
              </a:spcBef>
              <a:spcAft>
                <a:spcPts val="0"/>
              </a:spcAft>
            </a:pPr>
            <a:r>
              <a:rPr lang="es-AR" sz="1800" b="0" i="0" u="none" strike="noStrike" dirty="0">
                <a:solidFill>
                  <a:srgbClr val="4B4B4B"/>
                </a:solidFill>
                <a:effectLst/>
                <a:latin typeface="Open Sans Semibold" panose="020B0706030804020204" pitchFamily="34" charset="0"/>
                <a:ea typeface="Open Sans Semibold" panose="020B0706030804020204" pitchFamily="34" charset="0"/>
                <a:cs typeface="Open Sans Semibold" panose="020B0706030804020204" pitchFamily="34" charset="0"/>
              </a:rPr>
              <a:t>Definir el marco para la construcción de un </a:t>
            </a:r>
            <a:r>
              <a:rPr lang="es-AR" sz="1800" b="0" i="0" u="none" strike="noStrike" dirty="0">
                <a:solidFill>
                  <a:srgbClr val="843511"/>
                </a:solidFill>
                <a:effectLst/>
                <a:latin typeface="Open Sans Semibold" panose="020B0706030804020204" pitchFamily="34" charset="0"/>
                <a:ea typeface="Open Sans Semibold" panose="020B0706030804020204" pitchFamily="34" charset="0"/>
                <a:cs typeface="Open Sans Semibold" panose="020B0706030804020204" pitchFamily="34" charset="0"/>
              </a:rPr>
              <a:t>Ecosistema Digital Integrado Federal</a:t>
            </a:r>
            <a:r>
              <a:rPr lang="es-AR" sz="1800" b="0" i="0" u="none" strike="noStrike" dirty="0">
                <a:solidFill>
                  <a:srgbClr val="4B4B4B"/>
                </a:solidFill>
                <a:effectLst/>
                <a:latin typeface="Open Sans Semibold" panose="020B0706030804020204" pitchFamily="34" charset="0"/>
                <a:ea typeface="Open Sans Semibold" panose="020B0706030804020204" pitchFamily="34" charset="0"/>
                <a:cs typeface="Open Sans Semibold" panose="020B0706030804020204" pitchFamily="34" charset="0"/>
              </a:rPr>
              <a:t>. </a:t>
            </a:r>
            <a:endParaRPr lang="es-AR" b="0" dirty="0">
              <a:solidFill>
                <a:srgbClr val="4B4B4B"/>
              </a:solidFill>
              <a:effectLst/>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CuadroTexto 28">
            <a:extLst>
              <a:ext uri="{FF2B5EF4-FFF2-40B4-BE49-F238E27FC236}">
                <a16:creationId xmlns:a16="http://schemas.microsoft.com/office/drawing/2014/main" id="{BEC7FDB4-CBCF-1648-A1C5-91EC99D4C632}"/>
              </a:ext>
            </a:extLst>
          </p:cNvPr>
          <p:cNvSpPr txBox="1"/>
          <p:nvPr/>
        </p:nvSpPr>
        <p:spPr>
          <a:xfrm>
            <a:off x="178804" y="4940250"/>
            <a:ext cx="1078495" cy="400110"/>
          </a:xfrm>
          <a:prstGeom prst="rect">
            <a:avLst/>
          </a:prstGeom>
          <a:noFill/>
        </p:spPr>
        <p:txBody>
          <a:bodyPr wrap="square" rtlCol="0">
            <a:spAutoFit/>
          </a:bodyPr>
          <a:lstStyle/>
          <a:p>
            <a:r>
              <a:rPr lang="es-AR" sz="2000" b="1" dirty="0">
                <a:solidFill>
                  <a:srgbClr val="4B4B4B"/>
                </a:solidFill>
                <a:latin typeface="Lutschine Branding Con" panose="00000506000000000000" pitchFamily="50" charset="0"/>
              </a:rPr>
              <a:t>Visión</a:t>
            </a:r>
          </a:p>
        </p:txBody>
      </p:sp>
      <p:sp>
        <p:nvSpPr>
          <p:cNvPr id="7" name="Elipse 6">
            <a:extLst>
              <a:ext uri="{FF2B5EF4-FFF2-40B4-BE49-F238E27FC236}">
                <a16:creationId xmlns:a16="http://schemas.microsoft.com/office/drawing/2014/main" id="{769F02F5-6D64-9296-A7F6-9F453EDCBBC1}"/>
              </a:ext>
            </a:extLst>
          </p:cNvPr>
          <p:cNvSpPr>
            <a:spLocks noChangeAspect="1"/>
          </p:cNvSpPr>
          <p:nvPr/>
        </p:nvSpPr>
        <p:spPr>
          <a:xfrm>
            <a:off x="-734925" y="629999"/>
            <a:ext cx="2160000" cy="2160000"/>
          </a:xfrm>
          <a:prstGeom prst="ellipse">
            <a:avLst/>
          </a:prstGeom>
          <a:noFill/>
          <a:ln w="158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 name="Elipse 7">
            <a:extLst>
              <a:ext uri="{FF2B5EF4-FFF2-40B4-BE49-F238E27FC236}">
                <a16:creationId xmlns:a16="http://schemas.microsoft.com/office/drawing/2014/main" id="{921D9EAE-08D5-FABE-E4BD-CE5EAA3F31F6}"/>
              </a:ext>
            </a:extLst>
          </p:cNvPr>
          <p:cNvSpPr>
            <a:spLocks noChangeAspect="1"/>
          </p:cNvSpPr>
          <p:nvPr/>
        </p:nvSpPr>
        <p:spPr>
          <a:xfrm>
            <a:off x="-641850" y="4068002"/>
            <a:ext cx="2160000" cy="2160000"/>
          </a:xfrm>
          <a:prstGeom prst="ellipse">
            <a:avLst/>
          </a:prstGeom>
          <a:noFill/>
          <a:ln w="158750">
            <a:solidFill>
              <a:srgbClr val="8435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Gráfico 12">
            <a:extLst>
              <a:ext uri="{FF2B5EF4-FFF2-40B4-BE49-F238E27FC236}">
                <a16:creationId xmlns:a16="http://schemas.microsoft.com/office/drawing/2014/main" id="{66C7109E-0D50-93BB-B64D-9F052B5B3B4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167304" y="3110712"/>
            <a:ext cx="636576" cy="636575"/>
          </a:xfrm>
          <a:prstGeom prst="rect">
            <a:avLst/>
          </a:prstGeom>
        </p:spPr>
      </p:pic>
      <p:sp>
        <p:nvSpPr>
          <p:cNvPr id="17" name="CuadroTexto 16">
            <a:extLst>
              <a:ext uri="{FF2B5EF4-FFF2-40B4-BE49-F238E27FC236}">
                <a16:creationId xmlns:a16="http://schemas.microsoft.com/office/drawing/2014/main" id="{45B5E4DB-5924-BB36-E99D-3840E6257620}"/>
              </a:ext>
            </a:extLst>
          </p:cNvPr>
          <p:cNvSpPr txBox="1"/>
          <p:nvPr/>
        </p:nvSpPr>
        <p:spPr>
          <a:xfrm>
            <a:off x="5867678" y="6490944"/>
            <a:ext cx="5936202" cy="307777"/>
          </a:xfrm>
          <a:prstGeom prst="rect">
            <a:avLst/>
          </a:prstGeom>
          <a:noFill/>
        </p:spPr>
        <p:txBody>
          <a:bodyPr wrap="square">
            <a:spAutoFit/>
          </a:bodyPr>
          <a:lstStyle/>
          <a:p>
            <a:pPr algn="r"/>
            <a:r>
              <a:rPr lang="es-AR" sz="1400" dirty="0">
                <a:solidFill>
                  <a:srgbClr val="4B4B4B"/>
                </a:solidFill>
                <a:latin typeface="Open Sans Semibold" panose="020B0706030804020204" pitchFamily="34" charset="0"/>
                <a:ea typeface="Open Sans Semibold" panose="020B0706030804020204" pitchFamily="34" charset="0"/>
                <a:cs typeface="Open Sans Semibold" panose="020B0706030804020204" pitchFamily="34" charset="0"/>
              </a:rPr>
              <a:t>En</a:t>
            </a:r>
            <a:r>
              <a:rPr lang="pt-BR" sz="1400" dirty="0">
                <a:solidFill>
                  <a:srgbClr val="4B4B4B"/>
                </a:solidFill>
                <a:latin typeface="Open Sans Semibold" panose="020B0706030804020204" pitchFamily="34" charset="0"/>
                <a:ea typeface="Open Sans Semibold" panose="020B0706030804020204" pitchFamily="34" charset="0"/>
                <a:cs typeface="Open Sans Semibold" panose="020B0706030804020204" pitchFamily="34" charset="0"/>
              </a:rPr>
              <a:t> base al </a:t>
            </a:r>
            <a:r>
              <a:rPr lang="es-AR" sz="1400" dirty="0">
                <a:solidFill>
                  <a:srgbClr val="4B4B4B"/>
                </a:solidFill>
                <a:latin typeface="Open Sans Semibold" panose="020B0706030804020204" pitchFamily="34" charset="0"/>
                <a:ea typeface="Open Sans Semibold" panose="020B0706030804020204" pitchFamily="34" charset="0"/>
                <a:cs typeface="Open Sans Semibold" panose="020B0706030804020204" pitchFamily="34" charset="0"/>
              </a:rPr>
              <a:t>resumen</a:t>
            </a:r>
            <a:r>
              <a:rPr lang="pt-BR" sz="1400" dirty="0">
                <a:solidFill>
                  <a:srgbClr val="4B4B4B"/>
                </a:solidFill>
                <a:latin typeface="Open Sans Semibold" panose="020B0706030804020204" pitchFamily="34" charset="0"/>
                <a:ea typeface="Open Sans Semibold" panose="020B0706030804020204" pitchFamily="34" charset="0"/>
                <a:cs typeface="Open Sans Semibold" panose="020B0706030804020204" pitchFamily="34" charset="0"/>
              </a:rPr>
              <a:t> de </a:t>
            </a:r>
            <a:r>
              <a:rPr lang="es-AR" sz="1400" dirty="0">
                <a:solidFill>
                  <a:srgbClr val="4B4B4B"/>
                </a:solidFill>
                <a:latin typeface="Open Sans Semibold" panose="020B0706030804020204" pitchFamily="34" charset="0"/>
                <a:ea typeface="Open Sans Semibold" panose="020B0706030804020204" pitchFamily="34" charset="0"/>
                <a:cs typeface="Open Sans Semibold" panose="020B0706030804020204" pitchFamily="34" charset="0"/>
              </a:rPr>
              <a:t>trabajo</a:t>
            </a:r>
            <a:r>
              <a:rPr lang="pt-BR" sz="1400" dirty="0">
                <a:solidFill>
                  <a:srgbClr val="4B4B4B"/>
                </a:solidFill>
                <a:latin typeface="Open Sans Semibold" panose="020B0706030804020204" pitchFamily="34" charset="0"/>
                <a:ea typeface="Open Sans Semibold" panose="020B0706030804020204" pitchFamily="34" charset="0"/>
                <a:cs typeface="Open Sans Semibold" panose="020B0706030804020204" pitchFamily="34" charset="0"/>
              </a:rPr>
              <a:t> 2021</a:t>
            </a:r>
            <a:endParaRPr lang="es-AR" sz="1400" dirty="0">
              <a:solidFill>
                <a:srgbClr val="4B4B4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4" name="CuadroTexto 13">
            <a:extLst>
              <a:ext uri="{FF2B5EF4-FFF2-40B4-BE49-F238E27FC236}">
                <a16:creationId xmlns:a16="http://schemas.microsoft.com/office/drawing/2014/main" id="{D31743FD-CD3E-044B-EC59-3DFAE94B97E4}"/>
              </a:ext>
            </a:extLst>
          </p:cNvPr>
          <p:cNvSpPr txBox="1"/>
          <p:nvPr/>
        </p:nvSpPr>
        <p:spPr>
          <a:xfrm>
            <a:off x="2396970" y="59279"/>
            <a:ext cx="1455937" cy="307777"/>
          </a:xfrm>
          <a:prstGeom prst="rect">
            <a:avLst/>
          </a:prstGeom>
          <a:noFill/>
        </p:spPr>
        <p:txBody>
          <a:bodyPr wrap="square" rtlCol="0">
            <a:spAutoFit/>
          </a:bodyPr>
          <a:lstStyle/>
          <a:p>
            <a:r>
              <a:rPr lang="es-AR" sz="1400" dirty="0">
                <a:solidFill>
                  <a:srgbClr val="EFA94A"/>
                </a:solidFill>
                <a:latin typeface="Lutschine Branding x1" panose="00000806000000000000" pitchFamily="50" charset="0"/>
              </a:rPr>
              <a:t>CUERPO ASESOR</a:t>
            </a:r>
          </a:p>
        </p:txBody>
      </p:sp>
      <p:sp>
        <p:nvSpPr>
          <p:cNvPr id="15" name="CuadroTexto 14">
            <a:extLst>
              <a:ext uri="{FF2B5EF4-FFF2-40B4-BE49-F238E27FC236}">
                <a16:creationId xmlns:a16="http://schemas.microsoft.com/office/drawing/2014/main" id="{DA6E91C3-ECD3-FEF4-A940-55D32889EF7B}"/>
              </a:ext>
            </a:extLst>
          </p:cNvPr>
          <p:cNvSpPr txBox="1"/>
          <p:nvPr/>
        </p:nvSpPr>
        <p:spPr>
          <a:xfrm>
            <a:off x="3719748" y="59279"/>
            <a:ext cx="4713624" cy="307777"/>
          </a:xfrm>
          <a:prstGeom prst="rect">
            <a:avLst/>
          </a:prstGeom>
          <a:noFill/>
        </p:spPr>
        <p:txBody>
          <a:bodyPr wrap="square" rtlCol="0">
            <a:spAutoFit/>
          </a:bodyPr>
          <a:lstStyle/>
          <a:p>
            <a:r>
              <a:rPr lang="es-AR" sz="1400" dirty="0">
                <a:solidFill>
                  <a:schemeClr val="bg1"/>
                </a:solidFill>
                <a:latin typeface="Lutschine Branding x1" panose="00000806000000000000" pitchFamily="50" charset="0"/>
              </a:rPr>
              <a:t>PARA EL DESARROLLO E IMPLEMENTACIÓN EN POLÍTICAS DE</a:t>
            </a:r>
          </a:p>
        </p:txBody>
      </p:sp>
      <p:sp>
        <p:nvSpPr>
          <p:cNvPr id="16" name="CuadroTexto 15">
            <a:extLst>
              <a:ext uri="{FF2B5EF4-FFF2-40B4-BE49-F238E27FC236}">
                <a16:creationId xmlns:a16="http://schemas.microsoft.com/office/drawing/2014/main" id="{26C9CA1B-28FD-0DE5-FD03-7B3F9F58FA11}"/>
              </a:ext>
            </a:extLst>
          </p:cNvPr>
          <p:cNvSpPr txBox="1"/>
          <p:nvPr/>
        </p:nvSpPr>
        <p:spPr>
          <a:xfrm>
            <a:off x="8326835" y="59279"/>
            <a:ext cx="1787790" cy="307777"/>
          </a:xfrm>
          <a:prstGeom prst="rect">
            <a:avLst/>
          </a:prstGeom>
          <a:noFill/>
        </p:spPr>
        <p:txBody>
          <a:bodyPr wrap="square" rtlCol="0">
            <a:spAutoFit/>
          </a:bodyPr>
          <a:lstStyle/>
          <a:p>
            <a:r>
              <a:rPr lang="es-AR" sz="1400" dirty="0">
                <a:solidFill>
                  <a:srgbClr val="EFA94A"/>
                </a:solidFill>
                <a:latin typeface="Lutschine Branding x1" panose="00000806000000000000" pitchFamily="50" charset="0"/>
              </a:rPr>
              <a:t>iNTEROPERABILIDAD</a:t>
            </a:r>
          </a:p>
        </p:txBody>
      </p:sp>
    </p:spTree>
    <p:extLst>
      <p:ext uri="{BB962C8B-B14F-4D97-AF65-F5344CB8AC3E}">
        <p14:creationId xmlns:p14="http://schemas.microsoft.com/office/powerpoint/2010/main" val="19962043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450B237-993B-AB8F-C3AC-0CE557630EA8}"/>
              </a:ext>
            </a:extLst>
          </p:cNvPr>
          <p:cNvSpPr txBox="1"/>
          <p:nvPr/>
        </p:nvSpPr>
        <p:spPr>
          <a:xfrm>
            <a:off x="6096000" y="1500740"/>
            <a:ext cx="6096000" cy="1015663"/>
          </a:xfrm>
          <a:prstGeom prst="rect">
            <a:avLst/>
          </a:prstGeom>
          <a:noFill/>
        </p:spPr>
        <p:txBody>
          <a:bodyPr wrap="square" rtlCol="0">
            <a:spAutoFit/>
          </a:bodyPr>
          <a:lstStyle/>
          <a:p>
            <a:pPr algn="ctr"/>
            <a:r>
              <a:rPr lang="es-AR" sz="6000" dirty="0">
                <a:latin typeface="Lutschine Branding ExBold Nar" panose="00000908000000000000" pitchFamily="50" charset="0"/>
              </a:rPr>
              <a:t>valores</a:t>
            </a:r>
          </a:p>
        </p:txBody>
      </p:sp>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313267" y="80967"/>
            <a:ext cx="5469466" cy="6696064"/>
          </a:xfrm>
          <a:prstGeom prst="rect">
            <a:avLst/>
          </a:prstGeom>
          <a:noFill/>
        </p:spPr>
        <p:txBody>
          <a:bodyPr wrap="square">
            <a:spAutoFit/>
          </a:bodyPr>
          <a:lstStyle/>
          <a:p>
            <a:pPr marL="285750" indent="-285750" rtl="0" fontAlgn="base">
              <a:lnSpc>
                <a:spcPct val="150000"/>
              </a:lnSpc>
              <a:spcBef>
                <a:spcPts val="120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fontAlgn="base">
              <a:lnSpc>
                <a:spcPct val="150000"/>
              </a:lnSpc>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2">
                  <a:extLst>
                    <a:ext uri="{96DAC541-7B7A-43D3-8B79-37D633B846F1}">
                      <asvg:svgBlip xmlns:asvg="http://schemas.microsoft.com/office/drawing/2016/SVG/main" r:embed="rId3"/>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F61F8F11-0493-894A-68F9-2CBAA429E580}"/>
              </a:ext>
            </a:extLst>
          </p:cNvPr>
          <p:cNvSpPr txBox="1"/>
          <p:nvPr/>
        </p:nvSpPr>
        <p:spPr>
          <a:xfrm>
            <a:off x="6096000" y="4919786"/>
            <a:ext cx="6096000" cy="369332"/>
          </a:xfrm>
          <a:prstGeom prst="rect">
            <a:avLst/>
          </a:prstGeom>
          <a:noFill/>
        </p:spPr>
        <p:txBody>
          <a:bodyPr wrap="square">
            <a:spAutoFit/>
          </a:bodyPr>
          <a:lstStyle/>
          <a:p>
            <a:pPr algn="ctr"/>
            <a:r>
              <a:rPr lang="es-AR" dirty="0">
                <a:solidFill>
                  <a:srgbClr val="4B4B4B"/>
                </a:solidFill>
                <a:latin typeface="Open Sans Semibold" panose="020B0706030804020204" pitchFamily="34" charset="0"/>
                <a:ea typeface="Open Sans Semibold" panose="020B0706030804020204" pitchFamily="34" charset="0"/>
                <a:cs typeface="Open Sans Semibold" panose="020B0706030804020204" pitchFamily="34" charset="0"/>
              </a:rPr>
              <a:t>En</a:t>
            </a:r>
            <a:r>
              <a:rPr lang="pt-BR" dirty="0">
                <a:solidFill>
                  <a:srgbClr val="4B4B4B"/>
                </a:solidFill>
                <a:latin typeface="Open Sans Semibold" panose="020B0706030804020204" pitchFamily="34" charset="0"/>
                <a:ea typeface="Open Sans Semibold" panose="020B0706030804020204" pitchFamily="34" charset="0"/>
                <a:cs typeface="Open Sans Semibold" panose="020B0706030804020204" pitchFamily="34" charset="0"/>
              </a:rPr>
              <a:t> base al esquema preliminar Norma IRAM 17610</a:t>
            </a:r>
            <a:endParaRPr lang="es-AR" dirty="0">
              <a:solidFill>
                <a:srgbClr val="4B4B4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9" name="Elipse 8">
            <a:extLst>
              <a:ext uri="{FF2B5EF4-FFF2-40B4-BE49-F238E27FC236}">
                <a16:creationId xmlns:a16="http://schemas.microsoft.com/office/drawing/2014/main" id="{3ECCC001-1244-0B10-DE5F-E83DB24B0E59}"/>
              </a:ext>
            </a:extLst>
          </p:cNvPr>
          <p:cNvSpPr>
            <a:spLocks noChangeAspect="1"/>
          </p:cNvSpPr>
          <p:nvPr/>
        </p:nvSpPr>
        <p:spPr>
          <a:xfrm>
            <a:off x="10431838" y="1872375"/>
            <a:ext cx="272396" cy="272396"/>
          </a:xfrm>
          <a:prstGeom prst="ellipse">
            <a:avLst/>
          </a:prstGeom>
          <a:noFill/>
          <a:ln w="158750">
            <a:solidFill>
              <a:srgbClr val="8435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0" name="Elipse 9">
            <a:extLst>
              <a:ext uri="{FF2B5EF4-FFF2-40B4-BE49-F238E27FC236}">
                <a16:creationId xmlns:a16="http://schemas.microsoft.com/office/drawing/2014/main" id="{447C9ECC-B62A-4F1E-A8F1-E3F09F5E923B}"/>
              </a:ext>
            </a:extLst>
          </p:cNvPr>
          <p:cNvSpPr>
            <a:spLocks noChangeAspect="1"/>
          </p:cNvSpPr>
          <p:nvPr/>
        </p:nvSpPr>
        <p:spPr>
          <a:xfrm>
            <a:off x="7587749" y="1872375"/>
            <a:ext cx="272396" cy="272396"/>
          </a:xfrm>
          <a:prstGeom prst="ellipse">
            <a:avLst/>
          </a:prstGeom>
          <a:noFill/>
          <a:ln w="158750">
            <a:solidFill>
              <a:srgbClr val="8435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cxnSp>
        <p:nvCxnSpPr>
          <p:cNvPr id="11" name="Conector recto 10">
            <a:extLst>
              <a:ext uri="{FF2B5EF4-FFF2-40B4-BE49-F238E27FC236}">
                <a16:creationId xmlns:a16="http://schemas.microsoft.com/office/drawing/2014/main" id="{E2A9EE62-8011-5290-AB9E-A5D27F57800F}"/>
              </a:ext>
            </a:extLst>
          </p:cNvPr>
          <p:cNvCxnSpPr>
            <a:cxnSpLocks/>
          </p:cNvCxnSpPr>
          <p:nvPr/>
        </p:nvCxnSpPr>
        <p:spPr>
          <a:xfrm flipV="1">
            <a:off x="6096000" y="3348032"/>
            <a:ext cx="0" cy="3428998"/>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F0AA3BBF-4C2E-5371-E856-6D30098B1AE6}"/>
              </a:ext>
            </a:extLst>
          </p:cNvPr>
          <p:cNvCxnSpPr>
            <a:cxnSpLocks/>
          </p:cNvCxnSpPr>
          <p:nvPr/>
        </p:nvCxnSpPr>
        <p:spPr>
          <a:xfrm flipH="1" flipV="1">
            <a:off x="5997269" y="-1"/>
            <a:ext cx="35866" cy="3428998"/>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3" name="Gráfico 12">
            <a:extLst>
              <a:ext uri="{FF2B5EF4-FFF2-40B4-BE49-F238E27FC236}">
                <a16:creationId xmlns:a16="http://schemas.microsoft.com/office/drawing/2014/main" id="{716A2212-ADDC-4831-6871-5F3370FC9D1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825712" y="5983221"/>
            <a:ext cx="636576" cy="636575"/>
          </a:xfrm>
          <a:prstGeom prst="rect">
            <a:avLst/>
          </a:prstGeom>
        </p:spPr>
      </p:pic>
      <p:sp>
        <p:nvSpPr>
          <p:cNvPr id="17" name="CuadroTexto 16">
            <a:extLst>
              <a:ext uri="{FF2B5EF4-FFF2-40B4-BE49-F238E27FC236}">
                <a16:creationId xmlns:a16="http://schemas.microsoft.com/office/drawing/2014/main" id="{A3A541B7-5E6E-237C-79FD-4C3EE8240ADF}"/>
              </a:ext>
            </a:extLst>
          </p:cNvPr>
          <p:cNvSpPr txBox="1"/>
          <p:nvPr/>
        </p:nvSpPr>
        <p:spPr>
          <a:xfrm>
            <a:off x="6098764" y="31051"/>
            <a:ext cx="1455937" cy="261610"/>
          </a:xfrm>
          <a:prstGeom prst="rect">
            <a:avLst/>
          </a:prstGeom>
          <a:noFill/>
        </p:spPr>
        <p:txBody>
          <a:bodyPr wrap="square" rtlCol="0">
            <a:spAutoFit/>
          </a:bodyPr>
          <a:lstStyle/>
          <a:p>
            <a:r>
              <a:rPr lang="es-AR" sz="1100" dirty="0">
                <a:solidFill>
                  <a:srgbClr val="4B4B4B"/>
                </a:solidFill>
                <a:latin typeface="Lutschine Branding x1" panose="00000806000000000000" pitchFamily="50" charset="0"/>
              </a:rPr>
              <a:t>CUERPO ASESOR</a:t>
            </a:r>
          </a:p>
        </p:txBody>
      </p:sp>
      <p:sp>
        <p:nvSpPr>
          <p:cNvPr id="18" name="CuadroTexto 17">
            <a:extLst>
              <a:ext uri="{FF2B5EF4-FFF2-40B4-BE49-F238E27FC236}">
                <a16:creationId xmlns:a16="http://schemas.microsoft.com/office/drawing/2014/main" id="{86C53FB4-E948-628C-265F-5189A00A5D0A}"/>
              </a:ext>
            </a:extLst>
          </p:cNvPr>
          <p:cNvSpPr txBox="1"/>
          <p:nvPr/>
        </p:nvSpPr>
        <p:spPr>
          <a:xfrm>
            <a:off x="7120349" y="31051"/>
            <a:ext cx="4052878" cy="261610"/>
          </a:xfrm>
          <a:prstGeom prst="rect">
            <a:avLst/>
          </a:prstGeom>
          <a:noFill/>
        </p:spPr>
        <p:txBody>
          <a:bodyPr wrap="square" rtlCol="0">
            <a:spAutoFit/>
          </a:bodyPr>
          <a:lstStyle/>
          <a:p>
            <a:r>
              <a:rPr lang="es-AR" sz="1100" dirty="0">
                <a:solidFill>
                  <a:srgbClr val="4B4B4B"/>
                </a:solidFill>
                <a:latin typeface="Lutschine Branding x1" panose="00000806000000000000" pitchFamily="50" charset="0"/>
              </a:rPr>
              <a:t>PARA EL DESARROLLO E IMPLEMENTACIÓN EN POLÍTICAS DE</a:t>
            </a:r>
          </a:p>
        </p:txBody>
      </p:sp>
      <p:sp>
        <p:nvSpPr>
          <p:cNvPr id="19" name="CuadroTexto 18">
            <a:extLst>
              <a:ext uri="{FF2B5EF4-FFF2-40B4-BE49-F238E27FC236}">
                <a16:creationId xmlns:a16="http://schemas.microsoft.com/office/drawing/2014/main" id="{00F07EBA-6118-6F11-F1CD-CC804F96E244}"/>
              </a:ext>
            </a:extLst>
          </p:cNvPr>
          <p:cNvSpPr txBox="1"/>
          <p:nvPr/>
        </p:nvSpPr>
        <p:spPr>
          <a:xfrm>
            <a:off x="10720787" y="31051"/>
            <a:ext cx="1524000" cy="261610"/>
          </a:xfrm>
          <a:prstGeom prst="rect">
            <a:avLst/>
          </a:prstGeom>
          <a:noFill/>
        </p:spPr>
        <p:txBody>
          <a:bodyPr wrap="square" rtlCol="0">
            <a:spAutoFit/>
          </a:bodyPr>
          <a:lstStyle/>
          <a:p>
            <a:r>
              <a:rPr lang="es-AR" sz="1100" dirty="0">
                <a:solidFill>
                  <a:srgbClr val="4B4B4B"/>
                </a:solidFill>
                <a:latin typeface="Lutschine Branding x1" panose="00000806000000000000" pitchFamily="50" charset="0"/>
              </a:rPr>
              <a:t>iNTEROPERABILIDAD</a:t>
            </a:r>
          </a:p>
        </p:txBody>
      </p:sp>
    </p:spTree>
    <p:extLst>
      <p:ext uri="{BB962C8B-B14F-4D97-AF65-F5344CB8AC3E}">
        <p14:creationId xmlns:p14="http://schemas.microsoft.com/office/powerpoint/2010/main" val="16630046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313267" y="18821"/>
            <a:ext cx="5469466" cy="6834563"/>
          </a:xfrm>
          <a:prstGeom prst="rect">
            <a:avLst/>
          </a:prstGeom>
          <a:noFill/>
        </p:spPr>
        <p:txBody>
          <a:bodyPr wrap="square">
            <a:spAutoFit/>
          </a:bodyPr>
          <a:lstStyle/>
          <a:p>
            <a:pPr marL="285750" indent="-285750" rtl="0" fontAlgn="base">
              <a:lnSpc>
                <a:spcPct val="150000"/>
              </a:lnSpc>
              <a:spcBef>
                <a:spcPts val="1200"/>
              </a:spcBef>
              <a:spcAft>
                <a:spcPts val="0"/>
              </a:spcAft>
              <a:buBlip>
                <a:blip r:embed="rId3">
                  <a:extLst>
                    <a:ext uri="{96DAC541-7B7A-43D3-8B79-37D633B846F1}">
                      <asvg:svgBlip xmlns:asvg="http://schemas.microsoft.com/office/drawing/2016/SVG/main" r:embed="rId4"/>
                    </a:ext>
                  </a:extLst>
                </a:blip>
              </a:buBlip>
            </a:pPr>
            <a:r>
              <a:rPr lang="es-AR" sz="2400" b="0" i="0" u="none" strike="noStrike" dirty="0">
                <a:solidFill>
                  <a:schemeClr val="bg1">
                    <a:lumMod val="95000"/>
                  </a:schemeClr>
                </a:solidFill>
                <a:effectLst/>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33878"/>
            <a:ext cx="5469464" cy="3402855"/>
          </a:xfrm>
          <a:prstGeom prst="rect">
            <a:avLst/>
          </a:prstGeom>
          <a:noFill/>
        </p:spPr>
        <p:txBody>
          <a:bodyPr wrap="square">
            <a:spAutoFit/>
          </a:bodyPr>
          <a:lstStyle/>
          <a:p>
            <a:pPr algn="just">
              <a:lnSpc>
                <a:spcPts val="2600"/>
              </a:lnSpc>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Deben tenerse en cuenta las necesidades de las personas, las empresas y las administraciones</a:t>
            </a:r>
          </a:p>
          <a:p>
            <a:pPr algn="just">
              <a:lnSpc>
                <a:spcPts val="2600"/>
              </a:lnSpc>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públicas para determinar cuáles servicios de compartición de información se deben ofrecer</a:t>
            </a:r>
          </a:p>
          <a:p>
            <a:pPr algn="just">
              <a:lnSpc>
                <a:spcPts val="2600"/>
              </a:lnSpc>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prioritariamente y cuál es la forma en que deben hacerlo. Para ello es indispensable contemplar la legislación vigente respecto a los derechos de privacidad de los ciudadanos y solicitar solamente información relevante y única.</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276474"/>
            <a:ext cx="6096000" cy="830997"/>
          </a:xfrm>
          <a:prstGeom prst="rect">
            <a:avLst/>
          </a:prstGeom>
          <a:noFill/>
        </p:spPr>
        <p:txBody>
          <a:bodyPr wrap="square" rtlCol="0">
            <a:spAutoFit/>
          </a:bodyPr>
          <a:lstStyle/>
          <a:p>
            <a:pPr algn="ctr"/>
            <a:r>
              <a:rPr lang="es-AR" sz="4800" dirty="0">
                <a:latin typeface="Lutschine Branding ExBold Nar" panose="00000908000000000000" pitchFamily="50" charset="0"/>
              </a:rPr>
              <a:t>Enfoque en las personas</a:t>
            </a:r>
          </a:p>
        </p:txBody>
      </p:sp>
      <p:sp>
        <p:nvSpPr>
          <p:cNvPr id="10" name="Elipse 9">
            <a:extLst>
              <a:ext uri="{FF2B5EF4-FFF2-40B4-BE49-F238E27FC236}">
                <a16:creationId xmlns:a16="http://schemas.microsoft.com/office/drawing/2014/main" id="{BC8F11C1-1D94-BEE5-ED15-BD68368F346C}"/>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Elipse 10">
            <a:extLst>
              <a:ext uri="{FF2B5EF4-FFF2-40B4-BE49-F238E27FC236}">
                <a16:creationId xmlns:a16="http://schemas.microsoft.com/office/drawing/2014/main" id="{FCC5F8CF-EB18-0349-5D59-022351362BAA}"/>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4" name="Conector recto 3">
            <a:extLst>
              <a:ext uri="{FF2B5EF4-FFF2-40B4-BE49-F238E27FC236}">
                <a16:creationId xmlns:a16="http://schemas.microsoft.com/office/drawing/2014/main" id="{4741F825-2497-9B59-14E9-7D98EAC96014}"/>
              </a:ext>
            </a:extLst>
          </p:cNvPr>
          <p:cNvCxnSpPr/>
          <p:nvPr/>
        </p:nvCxnSpPr>
        <p:spPr>
          <a:xfrm>
            <a:off x="6409268" y="2032289"/>
            <a:ext cx="5469464"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75DB44F7-FB24-0967-F6D5-255140D71BD0}"/>
              </a:ext>
            </a:extLst>
          </p:cNvPr>
          <p:cNvCxnSpPr/>
          <p:nvPr/>
        </p:nvCxnSpPr>
        <p:spPr>
          <a:xfrm>
            <a:off x="6409268" y="1324838"/>
            <a:ext cx="5469464"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3" name="Gráfico 12">
            <a:extLst>
              <a:ext uri="{FF2B5EF4-FFF2-40B4-BE49-F238E27FC236}">
                <a16:creationId xmlns:a16="http://schemas.microsoft.com/office/drawing/2014/main" id="{5F5D2F20-B994-41EF-D3C2-387DBEE9B58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87139" y="6225687"/>
            <a:ext cx="636576" cy="636575"/>
          </a:xfrm>
          <a:prstGeom prst="rect">
            <a:avLst/>
          </a:prstGeom>
        </p:spPr>
      </p:pic>
    </p:spTree>
    <p:extLst>
      <p:ext uri="{BB962C8B-B14F-4D97-AF65-F5344CB8AC3E}">
        <p14:creationId xmlns:p14="http://schemas.microsoft.com/office/powerpoint/2010/main" val="28425999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313267" y="27699"/>
            <a:ext cx="5469466" cy="6834563"/>
          </a:xfrm>
          <a:prstGeom prst="rect">
            <a:avLst/>
          </a:prstGeom>
          <a:noFill/>
        </p:spPr>
        <p:txBody>
          <a:bodyPr wrap="square">
            <a:spAutoFit/>
          </a:bodyPr>
          <a:lstStyle/>
          <a:p>
            <a:pPr marL="285750" indent="-285750" rtl="0" fontAlgn="base">
              <a:lnSpc>
                <a:spcPct val="150000"/>
              </a:lnSpc>
              <a:spcBef>
                <a:spcPts val="120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1787214"/>
            <a:ext cx="5469464" cy="4069704"/>
          </a:xfrm>
          <a:prstGeom prst="rect">
            <a:avLst/>
          </a:prstGeom>
          <a:noFill/>
        </p:spPr>
        <p:txBody>
          <a:bodyPr wrap="square">
            <a:spAutoFit/>
          </a:bodyPr>
          <a:lstStyle/>
          <a:p>
            <a:pPr algn="just">
              <a:lnSpc>
                <a:spcPts val="2600"/>
              </a:lnSpc>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El principio sólo una vez es un concepto que se utiliza en el contexto de la transformación digital, para significar que las personas, las empresas y las administraciones públicas proporcionan datos sólo una vez en el contacto con las organizaciones tanto públicas como privadas y estas toman medidas para compartir y reutilizar internamente estos datos. El concepto se centra en reducir la carga administrativa para las personas, las empresas y la administración pública, reorganizando los procesos de adquisición de datos.</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954738"/>
            <a:ext cx="6096000" cy="830997"/>
          </a:xfrm>
          <a:prstGeom prst="rect">
            <a:avLst/>
          </a:prstGeom>
          <a:noFill/>
        </p:spPr>
        <p:txBody>
          <a:bodyPr wrap="square" rtlCol="0">
            <a:spAutoFit/>
          </a:bodyPr>
          <a:lstStyle/>
          <a:p>
            <a:pPr algn="ctr"/>
            <a:r>
              <a:rPr lang="es-AR" sz="4800" dirty="0">
                <a:latin typeface="Lutschine Branding ExBold Nar" panose="00000908000000000000" pitchFamily="50" charset="0"/>
              </a:rPr>
              <a:t>Solo una vez (Once Only)</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9FA5CA7D-4E83-7370-AE0D-F54730C01A21}"/>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6ED22BF8-7550-0A56-43AB-B06A871CDD0D}"/>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4" name="Conector recto 13">
            <a:extLst>
              <a:ext uri="{FF2B5EF4-FFF2-40B4-BE49-F238E27FC236}">
                <a16:creationId xmlns:a16="http://schemas.microsoft.com/office/drawing/2014/main" id="{EB59FF23-66B4-BBE8-0731-DBEEFD395605}"/>
              </a:ext>
            </a:extLst>
          </p:cNvPr>
          <p:cNvCxnSpPr>
            <a:cxnSpLocks/>
          </p:cNvCxnSpPr>
          <p:nvPr/>
        </p:nvCxnSpPr>
        <p:spPr>
          <a:xfrm>
            <a:off x="6409268" y="1714576"/>
            <a:ext cx="5469464"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B4180ECE-83DB-7A69-D13D-0F573D96F265}"/>
              </a:ext>
            </a:extLst>
          </p:cNvPr>
          <p:cNvCxnSpPr>
            <a:cxnSpLocks/>
          </p:cNvCxnSpPr>
          <p:nvPr/>
        </p:nvCxnSpPr>
        <p:spPr>
          <a:xfrm>
            <a:off x="6409268" y="1007125"/>
            <a:ext cx="5469464"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7" name="Gráfico 16">
            <a:extLst>
              <a:ext uri="{FF2B5EF4-FFF2-40B4-BE49-F238E27FC236}">
                <a16:creationId xmlns:a16="http://schemas.microsoft.com/office/drawing/2014/main" id="{EF3A43EB-FECE-B98C-7602-4D01FAE9298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94726" y="6225687"/>
            <a:ext cx="636576" cy="636575"/>
          </a:xfrm>
          <a:prstGeom prst="rect">
            <a:avLst/>
          </a:prstGeom>
        </p:spPr>
      </p:pic>
    </p:spTree>
    <p:extLst>
      <p:ext uri="{BB962C8B-B14F-4D97-AF65-F5344CB8AC3E}">
        <p14:creationId xmlns:p14="http://schemas.microsoft.com/office/powerpoint/2010/main" val="12600807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313267" y="18821"/>
            <a:ext cx="5469466" cy="6834563"/>
          </a:xfrm>
          <a:prstGeom prst="rect">
            <a:avLst/>
          </a:prstGeom>
          <a:noFill/>
        </p:spPr>
        <p:txBody>
          <a:bodyPr wrap="square">
            <a:spAutoFit/>
          </a:bodyPr>
          <a:lstStyle/>
          <a:p>
            <a:pPr marL="285750" indent="-285750" rtl="0" fontAlgn="base">
              <a:lnSpc>
                <a:spcPct val="150000"/>
              </a:lnSpc>
              <a:spcBef>
                <a:spcPts val="120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2308324"/>
          </a:xfrm>
          <a:prstGeom prst="rect">
            <a:avLst/>
          </a:prstGeom>
          <a:noFill/>
        </p:spPr>
        <p:txBody>
          <a:bodyPr wrap="square">
            <a:spAutoFit/>
          </a:bodyPr>
          <a:lstStyle/>
          <a:p>
            <a:pPr marL="5867" marR="2604" indent="5169" algn="just" rtl="0">
              <a:spcBef>
                <a:spcPts val="918"/>
              </a:spcBef>
              <a:spcAft>
                <a:spcPts val="0"/>
              </a:spcAft>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Las organizaciones, tanto públicas como privadas, deben ofrecer los servicios en formato digital como primera opción, manteniendo abiertos otros canales para aquellas personas no conectadas. Todos los servicios deben prestarse a través de un solo punto de contacto, aunque se transmitan a través de distintos canales. </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830997"/>
          </a:xfrm>
          <a:prstGeom prst="rect">
            <a:avLst/>
          </a:prstGeom>
          <a:noFill/>
        </p:spPr>
        <p:txBody>
          <a:bodyPr wrap="square" rtlCol="0">
            <a:spAutoFit/>
          </a:bodyPr>
          <a:lstStyle/>
          <a:p>
            <a:pPr algn="ctr"/>
            <a:r>
              <a:rPr lang="es-AR" sz="4800" dirty="0">
                <a:latin typeface="Lutschine Branding ExBold Nar" panose="00000908000000000000" pitchFamily="50" charset="0"/>
              </a:rPr>
              <a:t>Digital Primero</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4BCC28D5-C389-B153-5544-52703C5EBB86}"/>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0CA25621-65E5-4232-17F3-A60D9D54F526}"/>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1" name="Conector recto 10">
            <a:extLst>
              <a:ext uri="{FF2B5EF4-FFF2-40B4-BE49-F238E27FC236}">
                <a16:creationId xmlns:a16="http://schemas.microsoft.com/office/drawing/2014/main" id="{E3E9D93D-EB5C-63EE-CF40-445330D0F126}"/>
              </a:ext>
            </a:extLst>
          </p:cNvPr>
          <p:cNvCxnSpPr>
            <a:cxnSpLocks/>
          </p:cNvCxnSpPr>
          <p:nvPr/>
        </p:nvCxnSpPr>
        <p:spPr>
          <a:xfrm>
            <a:off x="7410450" y="2538489"/>
            <a:ext cx="3436144"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F008AED3-8F3F-EC6D-BCFB-DBA9D7215290}"/>
              </a:ext>
            </a:extLst>
          </p:cNvPr>
          <p:cNvCxnSpPr>
            <a:cxnSpLocks/>
          </p:cNvCxnSpPr>
          <p:nvPr/>
        </p:nvCxnSpPr>
        <p:spPr>
          <a:xfrm>
            <a:off x="7410450" y="1831038"/>
            <a:ext cx="3452813"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22" name="Gráfico 21">
            <a:extLst>
              <a:ext uri="{FF2B5EF4-FFF2-40B4-BE49-F238E27FC236}">
                <a16:creationId xmlns:a16="http://schemas.microsoft.com/office/drawing/2014/main" id="{934EE3F8-8A9F-95F2-45C9-C0B847FD9DB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02313" y="6225687"/>
            <a:ext cx="636576" cy="636575"/>
          </a:xfrm>
          <a:prstGeom prst="rect">
            <a:avLst/>
          </a:prstGeom>
        </p:spPr>
      </p:pic>
    </p:spTree>
    <p:extLst>
      <p:ext uri="{BB962C8B-B14F-4D97-AF65-F5344CB8AC3E}">
        <p14:creationId xmlns:p14="http://schemas.microsoft.com/office/powerpoint/2010/main" val="39221686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5001884-28A1-A6DF-27EB-B5B152283281}"/>
              </a:ext>
            </a:extLst>
          </p:cNvPr>
          <p:cNvSpPr/>
          <p:nvPr/>
        </p:nvSpPr>
        <p:spPr>
          <a:xfrm>
            <a:off x="0" y="-1"/>
            <a:ext cx="6096000" cy="6858001"/>
          </a:xfrm>
          <a:prstGeom prst="rect">
            <a:avLst/>
          </a:prstGeom>
          <a:solidFill>
            <a:srgbClr val="843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chemeClr val="bg1"/>
              </a:solidFill>
            </a:endParaRPr>
          </a:p>
        </p:txBody>
      </p:sp>
      <p:sp>
        <p:nvSpPr>
          <p:cNvPr id="5" name="CuadroTexto 4">
            <a:extLst>
              <a:ext uri="{FF2B5EF4-FFF2-40B4-BE49-F238E27FC236}">
                <a16:creationId xmlns:a16="http://schemas.microsoft.com/office/drawing/2014/main" id="{BD62A312-9308-5C01-7476-11426BFC44BC}"/>
              </a:ext>
            </a:extLst>
          </p:cNvPr>
          <p:cNvSpPr txBox="1"/>
          <p:nvPr/>
        </p:nvSpPr>
        <p:spPr>
          <a:xfrm>
            <a:off x="313267" y="36577"/>
            <a:ext cx="5469466" cy="6834563"/>
          </a:xfrm>
          <a:prstGeom prst="rect">
            <a:avLst/>
          </a:prstGeom>
          <a:noFill/>
        </p:spPr>
        <p:txBody>
          <a:bodyPr wrap="square">
            <a:spAutoFit/>
          </a:bodyPr>
          <a:lstStyle/>
          <a:p>
            <a:pPr marL="285750" indent="-285750" rtl="0" fontAlgn="base">
              <a:lnSpc>
                <a:spcPct val="150000"/>
              </a:lnSpc>
              <a:spcBef>
                <a:spcPts val="120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Enfoque en las personas.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Solo Una Vez (Once Only).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Digital Primero.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2400"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Internet abierto.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Neutralidad Tecnológica.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Reutilización.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Confianza.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Simplicidad y proactividad en los servicios.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Efectividad y Eficiencia.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Subsidiariedad y cobertura.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Seguridad, protección y preservación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Colaboración y participación. </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Inclusión y accesibilidad.</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dirty="0">
                <a:solidFill>
                  <a:srgbClr val="EFA94A"/>
                </a:solidFill>
                <a:latin typeface="Open Sans Semibold" panose="020B0706030804020204" pitchFamily="34" charset="0"/>
                <a:ea typeface="Open Sans Semibold" panose="020B0706030804020204" pitchFamily="34" charset="0"/>
                <a:cs typeface="Open Sans Semibold" panose="020B0706030804020204" pitchFamily="34" charset="0"/>
              </a:rPr>
              <a:t>Conservación de la Información.</a:t>
            </a:r>
          </a:p>
          <a:p>
            <a:pPr marL="285750" indent="-285750" rtl="0" fontAlgn="base">
              <a:lnSpc>
                <a:spcPct val="150000"/>
              </a:lnSpc>
              <a:spcBef>
                <a:spcPts val="0"/>
              </a:spcBef>
              <a:spcAft>
                <a:spcPts val="0"/>
              </a:spcAft>
              <a:buBlip>
                <a:blip r:embed="rId3">
                  <a:extLst>
                    <a:ext uri="{96DAC541-7B7A-43D3-8B79-37D633B846F1}">
                      <asvg:svgBlip xmlns:asvg="http://schemas.microsoft.com/office/drawing/2016/SVG/main" r:embed="rId4"/>
                    </a:ext>
                  </a:extLst>
                </a:blip>
              </a:buBlip>
            </a:pPr>
            <a:r>
              <a:rPr lang="es-AR" sz="1800" b="0" i="0" u="none" strike="noStrike" dirty="0">
                <a:solidFill>
                  <a:srgbClr val="EFA94A"/>
                </a:solidFill>
                <a:effectLst/>
                <a:latin typeface="Open Sans Semibold" panose="020B0706030804020204" pitchFamily="34" charset="0"/>
                <a:ea typeface="Open Sans Semibold" panose="020B0706030804020204" pitchFamily="34" charset="0"/>
                <a:cs typeface="Open Sans Semibold" panose="020B0706030804020204" pitchFamily="34" charset="0"/>
              </a:rPr>
              <a:t>Multilingüismo.</a:t>
            </a:r>
          </a:p>
        </p:txBody>
      </p:sp>
      <p:sp>
        <p:nvSpPr>
          <p:cNvPr id="6" name="CuadroTexto 5">
            <a:extLst>
              <a:ext uri="{FF2B5EF4-FFF2-40B4-BE49-F238E27FC236}">
                <a16:creationId xmlns:a16="http://schemas.microsoft.com/office/drawing/2014/main" id="{D31DD3A7-CBAF-8A34-AC10-E329846715D0}"/>
              </a:ext>
            </a:extLst>
          </p:cNvPr>
          <p:cNvSpPr txBox="1"/>
          <p:nvPr/>
        </p:nvSpPr>
        <p:spPr>
          <a:xfrm>
            <a:off x="6409268" y="2625414"/>
            <a:ext cx="5469464" cy="923330"/>
          </a:xfrm>
          <a:prstGeom prst="rect">
            <a:avLst/>
          </a:prstGeom>
          <a:noFill/>
        </p:spPr>
        <p:txBody>
          <a:bodyPr wrap="square">
            <a:spAutoFit/>
          </a:bodyPr>
          <a:lstStyle/>
          <a:p>
            <a:pPr marL="5867" marR="2604" indent="5169" algn="just">
              <a:spcBef>
                <a:spcPts val="918"/>
              </a:spcBef>
            </a:pPr>
            <a:r>
              <a:rPr lang="es-AR" dirty="0">
                <a:latin typeface="Open Sans Semibold" panose="020B0706030804020204" pitchFamily="34" charset="0"/>
                <a:ea typeface="Open Sans Semibold" panose="020B0706030804020204" pitchFamily="34" charset="0"/>
                <a:cs typeface="Open Sans Semibold" panose="020B0706030804020204" pitchFamily="34" charset="0"/>
              </a:rPr>
              <a:t>Se adopta a Internet como único medio de vinculación digital entre las personas, las empresas y las administraciones públicas. </a:t>
            </a:r>
          </a:p>
        </p:txBody>
      </p:sp>
      <p:sp>
        <p:nvSpPr>
          <p:cNvPr id="7" name="CuadroTexto 6">
            <a:extLst>
              <a:ext uri="{FF2B5EF4-FFF2-40B4-BE49-F238E27FC236}">
                <a16:creationId xmlns:a16="http://schemas.microsoft.com/office/drawing/2014/main" id="{810C7AAB-75CB-15E8-7CC4-EB971D5F0F21}"/>
              </a:ext>
            </a:extLst>
          </p:cNvPr>
          <p:cNvSpPr txBox="1"/>
          <p:nvPr/>
        </p:nvSpPr>
        <p:spPr>
          <a:xfrm>
            <a:off x="6096000" y="1792938"/>
            <a:ext cx="6096000" cy="830997"/>
          </a:xfrm>
          <a:prstGeom prst="rect">
            <a:avLst/>
          </a:prstGeom>
          <a:noFill/>
        </p:spPr>
        <p:txBody>
          <a:bodyPr wrap="square" rtlCol="0">
            <a:spAutoFit/>
          </a:bodyPr>
          <a:lstStyle/>
          <a:p>
            <a:pPr algn="ctr"/>
            <a:r>
              <a:rPr lang="es-AR" sz="4800" dirty="0">
                <a:latin typeface="Lutschine Branding ExBold Nar" panose="00000908000000000000" pitchFamily="50" charset="0"/>
              </a:rPr>
              <a:t>Internet Abierto</a:t>
            </a:r>
          </a:p>
        </p:txBody>
      </p:sp>
      <p:sp>
        <p:nvSpPr>
          <p:cNvPr id="9" name="CuadroTexto 8">
            <a:extLst>
              <a:ext uri="{FF2B5EF4-FFF2-40B4-BE49-F238E27FC236}">
                <a16:creationId xmlns:a16="http://schemas.microsoft.com/office/drawing/2014/main" id="{C4A95BE2-7908-CCCD-8322-6C62C0B4492D}"/>
              </a:ext>
            </a:extLst>
          </p:cNvPr>
          <p:cNvSpPr txBox="1"/>
          <p:nvPr/>
        </p:nvSpPr>
        <p:spPr>
          <a:xfrm>
            <a:off x="6096000" y="7268"/>
            <a:ext cx="6096000" cy="1015663"/>
          </a:xfrm>
          <a:prstGeom prst="rect">
            <a:avLst/>
          </a:prstGeom>
          <a:noFill/>
        </p:spPr>
        <p:txBody>
          <a:bodyPr wrap="square" rtlCol="0">
            <a:spAutoFit/>
          </a:bodyPr>
          <a:lstStyle/>
          <a:p>
            <a:pPr algn="ctr"/>
            <a:r>
              <a:rPr lang="es-AR" sz="6000" dirty="0">
                <a:solidFill>
                  <a:schemeClr val="bg1">
                    <a:lumMod val="75000"/>
                  </a:schemeClr>
                </a:solidFill>
                <a:latin typeface="Lutschine Branding ExBold Nar" panose="00000908000000000000" pitchFamily="50" charset="0"/>
              </a:rPr>
              <a:t>valores</a:t>
            </a:r>
          </a:p>
        </p:txBody>
      </p:sp>
      <p:sp>
        <p:nvSpPr>
          <p:cNvPr id="8" name="Elipse 7">
            <a:extLst>
              <a:ext uri="{FF2B5EF4-FFF2-40B4-BE49-F238E27FC236}">
                <a16:creationId xmlns:a16="http://schemas.microsoft.com/office/drawing/2014/main" id="{36A19367-1611-41F7-E89B-D9A056AD6D7E}"/>
              </a:ext>
            </a:extLst>
          </p:cNvPr>
          <p:cNvSpPr>
            <a:spLocks noChangeAspect="1"/>
          </p:cNvSpPr>
          <p:nvPr/>
        </p:nvSpPr>
        <p:spPr>
          <a:xfrm>
            <a:off x="10430557" y="378901"/>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Elipse 9">
            <a:extLst>
              <a:ext uri="{FF2B5EF4-FFF2-40B4-BE49-F238E27FC236}">
                <a16:creationId xmlns:a16="http://schemas.microsoft.com/office/drawing/2014/main" id="{B988252C-1308-86E4-C65C-54B2B1C19B57}"/>
              </a:ext>
            </a:extLst>
          </p:cNvPr>
          <p:cNvSpPr>
            <a:spLocks noChangeAspect="1"/>
          </p:cNvSpPr>
          <p:nvPr/>
        </p:nvSpPr>
        <p:spPr>
          <a:xfrm>
            <a:off x="7585757" y="381380"/>
            <a:ext cx="272396" cy="272396"/>
          </a:xfrm>
          <a:prstGeom prst="ellipse">
            <a:avLst/>
          </a:prstGeom>
          <a:noFill/>
          <a:ln w="158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cxnSp>
        <p:nvCxnSpPr>
          <p:cNvPr id="12" name="Conector recto 11">
            <a:extLst>
              <a:ext uri="{FF2B5EF4-FFF2-40B4-BE49-F238E27FC236}">
                <a16:creationId xmlns:a16="http://schemas.microsoft.com/office/drawing/2014/main" id="{FF73FC43-246E-4116-D399-046FF8F74177}"/>
              </a:ext>
            </a:extLst>
          </p:cNvPr>
          <p:cNvCxnSpPr>
            <a:cxnSpLocks/>
          </p:cNvCxnSpPr>
          <p:nvPr/>
        </p:nvCxnSpPr>
        <p:spPr>
          <a:xfrm>
            <a:off x="7308056" y="2555158"/>
            <a:ext cx="3669507"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C16B5CD8-3D1A-7C00-499F-A876D4AC7459}"/>
              </a:ext>
            </a:extLst>
          </p:cNvPr>
          <p:cNvCxnSpPr>
            <a:cxnSpLocks/>
          </p:cNvCxnSpPr>
          <p:nvPr/>
        </p:nvCxnSpPr>
        <p:spPr>
          <a:xfrm>
            <a:off x="7308056" y="1847707"/>
            <a:ext cx="3669507" cy="0"/>
          </a:xfrm>
          <a:prstGeom prst="line">
            <a:avLst/>
          </a:prstGeom>
          <a:ln w="63500">
            <a:solidFill>
              <a:srgbClr val="843511"/>
            </a:solidFill>
          </a:ln>
        </p:spPr>
        <p:style>
          <a:lnRef idx="1">
            <a:schemeClr val="accent1"/>
          </a:lnRef>
          <a:fillRef idx="0">
            <a:schemeClr val="accent1"/>
          </a:fillRef>
          <a:effectRef idx="0">
            <a:schemeClr val="accent1"/>
          </a:effectRef>
          <a:fontRef idx="minor">
            <a:schemeClr val="tx1"/>
          </a:fontRef>
        </p:style>
      </p:cxnSp>
      <p:pic>
        <p:nvPicPr>
          <p:cNvPr id="18" name="Gráfico 17">
            <a:extLst>
              <a:ext uri="{FF2B5EF4-FFF2-40B4-BE49-F238E27FC236}">
                <a16:creationId xmlns:a16="http://schemas.microsoft.com/office/drawing/2014/main" id="{A264D893-5607-6EF6-A743-0E1A045E477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09900" y="6225687"/>
            <a:ext cx="636576" cy="636575"/>
          </a:xfrm>
          <a:prstGeom prst="rect">
            <a:avLst/>
          </a:prstGeom>
        </p:spPr>
      </p:pic>
    </p:spTree>
    <p:extLst>
      <p:ext uri="{BB962C8B-B14F-4D97-AF65-F5344CB8AC3E}">
        <p14:creationId xmlns:p14="http://schemas.microsoft.com/office/powerpoint/2010/main" val="4094925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endCondLst>
                                    <p:cond evt="onNext" delay="0">
                                      <p:tgtEl>
                                        <p:sldTgt/>
                                      </p:tgtEl>
                                    </p:cond>
                                  </p:endCondLst>
                                  <p:childTnLst>
                                    <p:animRot by="21600000">
                                      <p:cBhvr>
                                        <p:cTn id="6" dur="30000" fill="hold"/>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istintivo">
  <a:themeElements>
    <a:clrScheme name="Distintivo">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Distintivo">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stintivo">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933</TotalTime>
  <Words>2735</Words>
  <Application>Microsoft Office PowerPoint</Application>
  <PresentationFormat>Panorámica</PresentationFormat>
  <Paragraphs>435</Paragraphs>
  <Slides>23</Slides>
  <Notes>15</Notes>
  <HiddenSlides>6</HiddenSlides>
  <MMClips>0</MMClips>
  <ScaleCrop>false</ScaleCrop>
  <HeadingPairs>
    <vt:vector size="6" baseType="variant">
      <vt:variant>
        <vt:lpstr>Fuentes usadas</vt:lpstr>
      </vt:variant>
      <vt:variant>
        <vt:i4>13</vt:i4>
      </vt:variant>
      <vt:variant>
        <vt:lpstr>Tema</vt:lpstr>
      </vt:variant>
      <vt:variant>
        <vt:i4>1</vt:i4>
      </vt:variant>
      <vt:variant>
        <vt:lpstr>Títulos de diapositiva</vt:lpstr>
      </vt:variant>
      <vt:variant>
        <vt:i4>23</vt:i4>
      </vt:variant>
    </vt:vector>
  </HeadingPairs>
  <TitlesOfParts>
    <vt:vector size="37" baseType="lpstr">
      <vt:lpstr>Lutschine Branding Con</vt:lpstr>
      <vt:lpstr>Arial</vt:lpstr>
      <vt:lpstr>Montserrat SemiBold</vt:lpstr>
      <vt:lpstr>Calibri</vt:lpstr>
      <vt:lpstr>Gill Sans MT</vt:lpstr>
      <vt:lpstr>Lutschine Branding x1</vt:lpstr>
      <vt:lpstr>Lutschine Branding Con x1</vt:lpstr>
      <vt:lpstr>Open Sans Semibold</vt:lpstr>
      <vt:lpstr>Lutschine Branding ExBold Nar</vt:lpstr>
      <vt:lpstr>Montserrat Medium</vt:lpstr>
      <vt:lpstr>Montserrat-ExtraBold</vt:lpstr>
      <vt:lpstr>Lutschine Branding</vt:lpstr>
      <vt:lpstr>Impact</vt:lpstr>
      <vt:lpstr>Distintivo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Julio Elias Quattropani</dc:creator>
  <cp:lastModifiedBy>Julio Elias Quattropani</cp:lastModifiedBy>
  <cp:revision>50</cp:revision>
  <dcterms:created xsi:type="dcterms:W3CDTF">2022-05-19T00:45:01Z</dcterms:created>
  <dcterms:modified xsi:type="dcterms:W3CDTF">2022-05-29T23:43:32Z</dcterms:modified>
</cp:coreProperties>
</file>